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3"/>
  </p:notesMasterIdLst>
  <p:sldIdLst>
    <p:sldId id="324" r:id="rId2"/>
    <p:sldId id="257" r:id="rId3"/>
    <p:sldId id="276" r:id="rId4"/>
    <p:sldId id="299" r:id="rId5"/>
    <p:sldId id="260" r:id="rId6"/>
    <p:sldId id="261" r:id="rId7"/>
    <p:sldId id="262" r:id="rId8"/>
    <p:sldId id="281" r:id="rId9"/>
    <p:sldId id="278" r:id="rId10"/>
    <p:sldId id="279" r:id="rId11"/>
    <p:sldId id="282" r:id="rId12"/>
    <p:sldId id="266" r:id="rId13"/>
    <p:sldId id="287" r:id="rId14"/>
    <p:sldId id="327" r:id="rId15"/>
    <p:sldId id="283" r:id="rId16"/>
    <p:sldId id="285" r:id="rId17"/>
    <p:sldId id="265" r:id="rId18"/>
    <p:sldId id="352" r:id="rId19"/>
    <p:sldId id="274" r:id="rId20"/>
    <p:sldId id="330" r:id="rId21"/>
    <p:sldId id="331" r:id="rId22"/>
    <p:sldId id="325" r:id="rId23"/>
    <p:sldId id="336" r:id="rId24"/>
    <p:sldId id="332" r:id="rId25"/>
    <p:sldId id="329" r:id="rId26"/>
    <p:sldId id="333" r:id="rId27"/>
    <p:sldId id="334" r:id="rId28"/>
    <p:sldId id="335" r:id="rId29"/>
    <p:sldId id="288" r:id="rId30"/>
    <p:sldId id="323" r:id="rId31"/>
    <p:sldId id="337" r:id="rId32"/>
    <p:sldId id="338" r:id="rId33"/>
    <p:sldId id="339" r:id="rId34"/>
    <p:sldId id="340" r:id="rId35"/>
    <p:sldId id="328" r:id="rId36"/>
    <p:sldId id="326" r:id="rId37"/>
    <p:sldId id="341" r:id="rId38"/>
    <p:sldId id="342" r:id="rId39"/>
    <p:sldId id="345" r:id="rId40"/>
    <p:sldId id="347" r:id="rId41"/>
    <p:sldId id="346" r:id="rId42"/>
    <p:sldId id="348" r:id="rId43"/>
    <p:sldId id="349" r:id="rId44"/>
    <p:sldId id="350" r:id="rId45"/>
    <p:sldId id="351" r:id="rId46"/>
    <p:sldId id="273" r:id="rId47"/>
    <p:sldId id="353" r:id="rId48"/>
    <p:sldId id="286" r:id="rId49"/>
    <p:sldId id="268" r:id="rId50"/>
    <p:sldId id="300" r:id="rId51"/>
    <p:sldId id="322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20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99C38-CD77-4D22-B8BC-BF64D58322DF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B40FA-5F14-4A92-8E7E-C67410B562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9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36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08/09/2019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smagazine.com/?paper=EC11122" TargetMode="External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6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image" Target="../media/image105.jpeg"/><Relationship Id="rId7" Type="http://schemas.openxmlformats.org/officeDocument/2006/relationships/image" Target="../media/image109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10" Type="http://schemas.openxmlformats.org/officeDocument/2006/relationships/image" Target="../media/image112.jpeg"/><Relationship Id="rId4" Type="http://schemas.openxmlformats.org/officeDocument/2006/relationships/image" Target="../media/image106.jpeg"/><Relationship Id="rId9" Type="http://schemas.openxmlformats.org/officeDocument/2006/relationships/image" Target="../media/image1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4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smtClean="0">
                <a:solidFill>
                  <a:schemeClr val="bg1"/>
                </a:solidFill>
              </a:rPr>
              <a:t>Aula 03: </a:t>
            </a:r>
            <a:r>
              <a:rPr lang="pt-BR" sz="36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Pós-Graduação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9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0" b="26730"/>
          <a:stretch/>
        </p:blipFill>
        <p:spPr>
          <a:xfrm>
            <a:off x="4026713" y="2616110"/>
            <a:ext cx="7695024" cy="315862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 t="19556" r="1068" b="10222"/>
          <a:stretch/>
        </p:blipFill>
        <p:spPr>
          <a:xfrm>
            <a:off x="549635" y="2616110"/>
            <a:ext cx="3238592" cy="31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92" y="4343835"/>
            <a:ext cx="2196736" cy="2417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4"/>
          <a:stretch/>
        </p:blipFill>
        <p:spPr>
          <a:xfrm>
            <a:off x="7875992" y="1638382"/>
            <a:ext cx="2179802" cy="2417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6" descr="Experimental setup of pea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00" y="1704562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574" y="4343835"/>
            <a:ext cx="3157625" cy="234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5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78091" y="14555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Parte do tratamento genético que pertence a parcela, recebem os tratamentos, como o restante das plantas do tratamento, mas não é considerado na análise dos dados.</a:t>
            </a:r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5122" name="Picture 2" descr="Resultado de imagem para bordadura experimen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3" r="2892" b="36229"/>
          <a:stretch/>
        </p:blipFill>
        <p:spPr bwMode="auto">
          <a:xfrm>
            <a:off x="1712234" y="2862943"/>
            <a:ext cx="8879566" cy="29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3471454" y="1625946"/>
            <a:ext cx="5214257" cy="497075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739978" y="1845276"/>
            <a:ext cx="4456671" cy="370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739977" y="5325763"/>
            <a:ext cx="4456671" cy="370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8101912" y="2215977"/>
            <a:ext cx="363259" cy="3109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3471454" y="2215977"/>
            <a:ext cx="315891" cy="3109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3188233" y="2081350"/>
            <a:ext cx="5955208" cy="365759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197531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258594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197532" y="5077097"/>
            <a:ext cx="3426822" cy="322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206829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205305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69690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676389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1053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223156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0917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21612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284219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829322" y="502998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6281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902" y="3554762"/>
            <a:ext cx="5633598" cy="146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853" y="929515"/>
            <a:ext cx="7533767" cy="115203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73" y="2829832"/>
            <a:ext cx="6083872" cy="3712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779" y="2320796"/>
            <a:ext cx="50101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Importância dos princípios da experimentação no 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843042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F = G + M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V(F) = V(G) + V(M) + 2COV(G,M)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V(G) = V(F) – V(M) –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Como estimar </a:t>
            </a:r>
            <a:r>
              <a:rPr lang="pt-BR" dirty="0" smtClean="0">
                <a:solidFill>
                  <a:srgbClr val="FF0000"/>
                </a:solidFill>
              </a:rPr>
              <a:t>V(M) </a:t>
            </a:r>
            <a:r>
              <a:rPr lang="pt-BR" dirty="0" smtClean="0"/>
              <a:t>e </a:t>
            </a:r>
            <a:r>
              <a:rPr lang="pt-BR" dirty="0" smtClean="0">
                <a:solidFill>
                  <a:srgbClr val="FF0000"/>
                </a:solidFill>
              </a:rPr>
              <a:t>COV(G,M)</a:t>
            </a:r>
            <a:r>
              <a:rPr lang="pt-BR" dirty="0" smtClean="0"/>
              <a:t>?</a:t>
            </a:r>
            <a:endParaRPr lang="pt-BR" dirty="0"/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4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1547" y="1602689"/>
            <a:ext cx="7886700" cy="339767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variância ambiental V(M</a:t>
            </a:r>
            <a:r>
              <a:rPr lang="pt-BR" sz="2800" dirty="0" smtClean="0"/>
              <a:t>)?</a:t>
            </a:r>
            <a:br>
              <a:rPr lang="pt-BR" sz="2800" dirty="0" smtClean="0"/>
            </a:br>
            <a:r>
              <a:rPr lang="pt-BR" sz="2800" dirty="0"/>
              <a:t/>
            </a:r>
            <a:br>
              <a:rPr lang="pt-BR" sz="2800" dirty="0"/>
            </a:br>
            <a:r>
              <a:rPr lang="pt-BR" sz="4800" dirty="0" smtClean="0">
                <a:solidFill>
                  <a:srgbClr val="FFFF00"/>
                </a:solidFill>
              </a:rPr>
              <a:t>REPETIÇÃO</a:t>
            </a:r>
            <a:endParaRPr lang="pt-BR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4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variância ambiental V(M)?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862534"/>
              </p:ext>
            </p:extLst>
          </p:nvPr>
        </p:nvGraphicFramePr>
        <p:xfrm>
          <a:off x="3476368" y="472908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541685" y="4222986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23284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Determinação do número de repetições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𝐸𝑟𝑟𝑜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𝑃𝑎𝑑𝑟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/>
          <p:cNvSpPr txBox="1"/>
          <p:nvPr/>
        </p:nvSpPr>
        <p:spPr>
          <a:xfrm>
            <a:off x="8595363" y="2983471"/>
            <a:ext cx="2951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Precisão Experimental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545598" y="2978669"/>
            <a:ext cx="242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Erro Experimental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044020" y="2961255"/>
            <a:ext cx="2970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Número de repetições</a:t>
            </a:r>
          </a:p>
        </p:txBody>
      </p:sp>
      <p:sp>
        <p:nvSpPr>
          <p:cNvPr id="8" name="Seta para Cima 7"/>
          <p:cNvSpPr/>
          <p:nvPr/>
        </p:nvSpPr>
        <p:spPr>
          <a:xfrm>
            <a:off x="1689461" y="2795446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Seta para Cima 8"/>
          <p:cNvSpPr/>
          <p:nvPr/>
        </p:nvSpPr>
        <p:spPr>
          <a:xfrm rot="10800000">
            <a:off x="5116293" y="2825925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Seta para Cima 9"/>
          <p:cNvSpPr/>
          <p:nvPr/>
        </p:nvSpPr>
        <p:spPr>
          <a:xfrm>
            <a:off x="8207110" y="2841117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8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4098" name="Picture 2" descr="Resultado de imagem para hipote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82" y="1674632"/>
            <a:ext cx="8575869" cy="45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873902"/>
              </p:ext>
            </p:extLst>
          </p:nvPr>
        </p:nvGraphicFramePr>
        <p:xfrm>
          <a:off x="741149" y="2842057"/>
          <a:ext cx="10612651" cy="30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941"/>
                <a:gridCol w="1908000"/>
                <a:gridCol w="1729946"/>
                <a:gridCol w="1394941"/>
                <a:gridCol w="1394941"/>
                <a:gridCol w="1394941"/>
                <a:gridCol w="1394941"/>
              </a:tblGrid>
              <a:tr h="32400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Parcelas</a:t>
                      </a:r>
                      <a:endParaRPr lang="pt-BR" sz="24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Repetições</a:t>
                      </a:r>
                      <a:endParaRPr lang="pt-BR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1988</a:t>
                      </a:r>
                      <a:endParaRPr lang="pt-BR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1989</a:t>
                      </a:r>
                      <a:endParaRPr lang="pt-BR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/>
                </a:tc>
              </a:tr>
              <a:tr h="324000">
                <a:tc gridSpan="2" vMerge="1"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CV(%)</a:t>
                      </a:r>
                      <a:endParaRPr lang="pt-BR" sz="2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h²</a:t>
                      </a:r>
                      <a:endParaRPr lang="pt-BR" sz="2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CV(%)</a:t>
                      </a:r>
                      <a:endParaRPr lang="pt-BR" sz="2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h²</a:t>
                      </a:r>
                      <a:endParaRPr lang="pt-BR" sz="24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Linhas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Comprimento</a:t>
                      </a:r>
                      <a:endParaRPr lang="pt-BR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1,2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34,37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0,3391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25,47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0,4650</a:t>
                      </a:r>
                      <a:endParaRPr lang="pt-BR" sz="24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1,2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6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32,51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0,6830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27,58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0,6637</a:t>
                      </a:r>
                      <a:endParaRPr lang="pt-BR" sz="24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0,6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29,00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0,5542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22,57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0,5537</a:t>
                      </a:r>
                      <a:endParaRPr lang="pt-BR" sz="24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3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0,6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6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28,18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0,7509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21,55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0,6795</a:t>
                      </a:r>
                      <a:endParaRPr lang="pt-BR" sz="24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Grupo 8"/>
          <p:cNvGrpSpPr/>
          <p:nvPr/>
        </p:nvGrpSpPr>
        <p:grpSpPr>
          <a:xfrm>
            <a:off x="520890" y="1913109"/>
            <a:ext cx="10907252" cy="560861"/>
            <a:chOff x="578556" y="114643"/>
            <a:chExt cx="10907252" cy="56086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2"/>
            <a:srcRect t="49662" r="36953" b="1623"/>
            <a:stretch/>
          </p:blipFill>
          <p:spPr>
            <a:xfrm>
              <a:off x="578556" y="428368"/>
              <a:ext cx="6876687" cy="247136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/>
            <a:srcRect b="52774"/>
            <a:stretch/>
          </p:blipFill>
          <p:spPr>
            <a:xfrm>
              <a:off x="578556" y="114643"/>
              <a:ext cx="10907252" cy="239584"/>
            </a:xfrm>
            <a:prstGeom prst="rect">
              <a:avLst/>
            </a:prstGeom>
          </p:spPr>
        </p:pic>
      </p:grp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18389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Determinação do número de repetições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847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5111508"/>
                  </p:ext>
                </p:extLst>
              </p:nvPr>
            </p:nvGraphicFramePr>
            <p:xfrm>
              <a:off x="3008893" y="2852910"/>
              <a:ext cx="5914769" cy="34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9946"/>
                    <a:gridCol w="1394941"/>
                    <a:gridCol w="1394941"/>
                    <a:gridCol w="1394941"/>
                  </a:tblGrid>
                  <a:tr h="64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Repetições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CV(%)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sub>
                                  <m:sup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  <m:sup>
                                    <m:r>
                                      <a:rPr lang="pt-BR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pt-BR" sz="2000" b="1" i="1" smtClean="0">
                                    <a:latin typeface="Cambria Math" panose="02040503050406030204" pitchFamily="18" charset="0"/>
                                  </a:rPr>
                                  <m:t> (%)</m:t>
                                </m:r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2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8,21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1,31 ± 0,25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74,2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9,01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1,08 ± 0,21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74,8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9,15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1,10 ± 0,20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78,4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8,88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1,23 ± 0,21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83,4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6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9,43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1,02 ± 0,18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82,1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66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9,03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1,01 ± 0,17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83,3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9,12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1,09 ± 0,18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85,5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5111508"/>
                  </p:ext>
                </p:extLst>
              </p:nvPr>
            </p:nvGraphicFramePr>
            <p:xfrm>
              <a:off x="3008893" y="2852910"/>
              <a:ext cx="5914769" cy="34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9946"/>
                    <a:gridCol w="1394941"/>
                    <a:gridCol w="1394941"/>
                    <a:gridCol w="1394941"/>
                  </a:tblGrid>
                  <a:tr h="64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Repetições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CV(%)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24454" t="-935" r="-102183" b="-442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4454" t="-935" r="-2183" b="-442056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2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8,21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1,31 ± 0,25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74,2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9,01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1,08 ± 0,21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74,8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4</a:t>
                          </a:r>
                          <a:endParaRPr lang="pt-BR" sz="20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9,15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1,10 ± 0,20</a:t>
                          </a:r>
                          <a:endParaRPr lang="pt-BR" sz="20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78,4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5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8,88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1,23 ± 0,21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83,4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6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9,43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1,02 ± 0,18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82,1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7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9,03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1,01 ± 0,17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83,3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9,12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1,09 ± 0,18</a:t>
                          </a:r>
                          <a:endParaRPr lang="pt-B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85,5</a:t>
                          </a:r>
                          <a:endParaRPr lang="pt-BR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18389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Determinação do número de repetições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b="39652"/>
          <a:stretch/>
        </p:blipFill>
        <p:spPr>
          <a:xfrm>
            <a:off x="838201" y="1765987"/>
            <a:ext cx="10515600" cy="44999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65319" r="48081" b="-671"/>
          <a:stretch/>
        </p:blipFill>
        <p:spPr>
          <a:xfrm>
            <a:off x="838200" y="2274803"/>
            <a:ext cx="5459626" cy="2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4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Repetição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180521"/>
            <a:ext cx="11699012" cy="363002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pt-BR" dirty="0" smtClean="0"/>
              <a:t>Fatores que interferem no número de repetições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Número de tratamentos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Disponibilidade de tratamento genético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Disponibilidade de área experimental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Número de ambientes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Porcentagem desejada de discriminação dos tratamentos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358" y="1985554"/>
            <a:ext cx="2721442" cy="4019959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947072" y="6073009"/>
            <a:ext cx="2092014" cy="4547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Capítulo 9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810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>
              <a:lnSpc>
                <a:spcPct val="170000"/>
              </a:lnSpc>
            </a:pPr>
            <a:r>
              <a:rPr lang="pt-BR" sz="3600" dirty="0" smtClean="0"/>
              <a:t>Número de tratamentos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683030"/>
            <a:ext cx="10515600" cy="216081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t-BR" sz="2400" dirty="0" smtClean="0"/>
              <a:t>Experimentos com poucos tratamentos necessitam de maior número de repetições, isto porque deve existir um número apropriado de graus de liberdade para a estimativa do erro experimental (Pimentel Gomes, 1990).</a:t>
            </a:r>
          </a:p>
          <a:p>
            <a:pPr marL="0" indent="0" algn="ctr">
              <a:lnSpc>
                <a:spcPct val="170000"/>
              </a:lnSpc>
              <a:buNone/>
            </a:pP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27497" y="5104394"/>
            <a:ext cx="10226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FF0000"/>
                </a:solidFill>
              </a:rPr>
              <a:t>Indicações: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B050"/>
                </a:solidFill>
              </a:rPr>
              <a:t>Pelo menos 20 parcelas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B050"/>
                </a:solidFill>
              </a:rPr>
              <a:t>Pelo menos 10 graus de liberdade para o resíduo</a:t>
            </a:r>
            <a:endParaRPr lang="pt-BR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9962" y="70344"/>
            <a:ext cx="10515600" cy="77993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lvl="1" algn="ctr">
              <a:lnSpc>
                <a:spcPct val="170000"/>
              </a:lnSpc>
            </a:pPr>
            <a:r>
              <a:rPr lang="pt-BR" sz="3200" dirty="0" smtClean="0"/>
              <a:t>Disponibilidade de tratamentos genéticos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7455470" y="1614617"/>
            <a:ext cx="1991415" cy="4500838"/>
            <a:chOff x="6476300" y="2105020"/>
            <a:chExt cx="1778467" cy="4019550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2"/>
            <a:srcRect l="81781" r="12355"/>
            <a:stretch/>
          </p:blipFill>
          <p:spPr>
            <a:xfrm>
              <a:off x="7432646" y="2105020"/>
              <a:ext cx="822121" cy="401955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2"/>
            <a:srcRect r="93182"/>
            <a:stretch/>
          </p:blipFill>
          <p:spPr>
            <a:xfrm>
              <a:off x="6476300" y="2105020"/>
              <a:ext cx="956346" cy="4019550"/>
            </a:xfrm>
            <a:prstGeom prst="rect">
              <a:avLst/>
            </a:prstGeom>
          </p:spPr>
        </p:pic>
      </p:grpSp>
      <p:sp>
        <p:nvSpPr>
          <p:cNvPr id="11" name="CaixaDeTexto 10"/>
          <p:cNvSpPr txBox="1"/>
          <p:nvPr/>
        </p:nvSpPr>
        <p:spPr>
          <a:xfrm>
            <a:off x="7455470" y="1326293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Cultivares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657968" y="13262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NGP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68" y="1237647"/>
            <a:ext cx="3966878" cy="546269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6781"/>
            <a:ext cx="6579973" cy="5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065463"/>
              </p:ext>
            </p:extLst>
          </p:nvPr>
        </p:nvGraphicFramePr>
        <p:xfrm>
          <a:off x="2839308" y="749645"/>
          <a:ext cx="6502400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</a:tblGrid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Parcelas</a:t>
                      </a:r>
                      <a:endParaRPr lang="pt-BR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CV(%)</a:t>
                      </a:r>
                      <a:endParaRPr lang="pt-BR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h²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C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L</a:t>
                      </a:r>
                      <a:endParaRPr lang="pt-B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29,86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0,5336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26,06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0,4871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22,53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0,6742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4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24,00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0,5294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23,67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0,6671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19,78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0,6889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22,80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0,6458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23,20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0,6257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25,67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0,5993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20,97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0,7326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19,05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0,7310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4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19,06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0,6636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18,86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0,7087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18,86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0,6906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18,05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0,7329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17,97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0,7137</a:t>
                      </a:r>
                      <a:endParaRPr lang="pt-BR" sz="16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Grupo 8"/>
          <p:cNvGrpSpPr/>
          <p:nvPr/>
        </p:nvGrpSpPr>
        <p:grpSpPr>
          <a:xfrm>
            <a:off x="578556" y="114643"/>
            <a:ext cx="10907252" cy="560861"/>
            <a:chOff x="578556" y="114643"/>
            <a:chExt cx="10907252" cy="56086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2"/>
            <a:srcRect t="49662" r="36953" b="1623"/>
            <a:stretch/>
          </p:blipFill>
          <p:spPr>
            <a:xfrm>
              <a:off x="578556" y="428368"/>
              <a:ext cx="6876687" cy="247136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/>
            <a:srcRect b="52774"/>
            <a:stretch/>
          </p:blipFill>
          <p:spPr>
            <a:xfrm>
              <a:off x="578556" y="114643"/>
              <a:ext cx="10907252" cy="239584"/>
            </a:xfrm>
            <a:prstGeom prst="rect">
              <a:avLst/>
            </a:prstGeom>
          </p:spPr>
        </p:pic>
      </p:grpSp>
      <p:sp>
        <p:nvSpPr>
          <p:cNvPr id="13" name="CaixaDeTexto 12"/>
          <p:cNvSpPr txBox="1"/>
          <p:nvPr/>
        </p:nvSpPr>
        <p:spPr>
          <a:xfrm>
            <a:off x="65903" y="1396066"/>
            <a:ext cx="2744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solidFill>
                  <a:srgbClr val="FF0000"/>
                </a:solidFill>
              </a:rPr>
              <a:t>ub</a:t>
            </a:r>
            <a:r>
              <a:rPr lang="pt-BR" sz="2000" dirty="0" smtClean="0">
                <a:solidFill>
                  <a:srgbClr val="FF0000"/>
                </a:solidFill>
              </a:rPr>
              <a:t> = 1 linha x 0,6 metros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35678"/>
            <a:ext cx="11699012" cy="3630023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pt-BR" dirty="0" smtClean="0"/>
              <a:t>Culturas Perenes</a:t>
            </a:r>
          </a:p>
          <a:p>
            <a:pPr algn="just">
              <a:lnSpc>
                <a:spcPct val="170000"/>
              </a:lnSpc>
            </a:pPr>
            <a:r>
              <a:rPr lang="pt-BR" dirty="0" smtClean="0"/>
              <a:t>Alternativas: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Redução da parcela</a:t>
            </a:r>
          </a:p>
          <a:p>
            <a:pPr lvl="1" algn="just">
              <a:lnSpc>
                <a:spcPct val="170000"/>
              </a:lnSpc>
            </a:pPr>
            <a:r>
              <a:rPr lang="pt-BR" dirty="0" smtClean="0"/>
              <a:t>Single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endParaRPr lang="pt-BR" dirty="0" smtClean="0"/>
          </a:p>
          <a:p>
            <a:pPr marL="0" indent="0" algn="just">
              <a:lnSpc>
                <a:spcPct val="170000"/>
              </a:lnSpc>
              <a:buNone/>
            </a:pPr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38200" y="202150"/>
            <a:ext cx="10515600" cy="77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914400">
              <a:lnSpc>
                <a:spcPct val="170000"/>
              </a:lnSpc>
            </a:pPr>
            <a:r>
              <a:rPr lang="pt-BR" sz="3200" kern="0" dirty="0" smtClean="0"/>
              <a:t>Disponibilidade de área experimental</a:t>
            </a:r>
          </a:p>
        </p:txBody>
      </p:sp>
      <p:pic>
        <p:nvPicPr>
          <p:cNvPr id="1026" name="Picture 2" descr="http://www.ecosmagazine.com/temp/EC11122_F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6486"/>
            <a:ext cx="46672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6687706" y="5528605"/>
            <a:ext cx="3784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hlinkClick r:id="rId3"/>
              </a:rPr>
              <a:t>http://www.ecosmagazine.com/?paper=EC11122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76837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838200" y="202150"/>
            <a:ext cx="10515600" cy="77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914400">
              <a:lnSpc>
                <a:spcPct val="170000"/>
              </a:lnSpc>
            </a:pPr>
            <a:r>
              <a:rPr lang="pt-BR" sz="3200" kern="0" dirty="0" smtClean="0"/>
              <a:t>Ambientes </a:t>
            </a:r>
            <a:r>
              <a:rPr lang="pt-BR" sz="3200" i="1" kern="0" dirty="0" err="1" smtClean="0"/>
              <a:t>vs</a:t>
            </a:r>
            <a:r>
              <a:rPr lang="pt-BR" sz="3200" kern="0" dirty="0" smtClean="0"/>
              <a:t> Repetições</a:t>
            </a:r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9" y="1105651"/>
            <a:ext cx="3781105" cy="378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14291" y="3452545"/>
            <a:ext cx="141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Ambientes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830670" y="3430117"/>
            <a:ext cx="141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Repetições</a:t>
            </a:r>
            <a:endParaRPr lang="pt-BR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165471" y="2321035"/>
                <a:ext cx="464678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𝐸𝑟𝑟𝑜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𝑃𝑎𝑑𝑟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𝑃𝑥𝑀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𝑎𝑟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471" y="2321035"/>
                <a:ext cx="4646785" cy="8183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5308877" y="1229013"/>
            <a:ext cx="4090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F = G + M + </a:t>
            </a:r>
            <a:r>
              <a:rPr lang="pt-BR" sz="3200" dirty="0" err="1" smtClean="0"/>
              <a:t>GxM</a:t>
            </a:r>
            <a:r>
              <a:rPr lang="pt-BR" sz="3200" dirty="0" smtClean="0"/>
              <a:t> </a:t>
            </a:r>
            <a:endParaRPr lang="pt-BR" sz="3200" dirty="0"/>
          </a:p>
        </p:txBody>
      </p:sp>
      <p:sp>
        <p:nvSpPr>
          <p:cNvPr id="11" name="Seta para baixo 10"/>
          <p:cNvSpPr/>
          <p:nvPr/>
        </p:nvSpPr>
        <p:spPr>
          <a:xfrm>
            <a:off x="6612123" y="1791635"/>
            <a:ext cx="255373" cy="3377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4983698" y="3331051"/>
                <a:ext cx="5374292" cy="283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𝑃𝑥𝑀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𝑛𝑐𝑖𝑎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𝑖𝑛𝑡𝑒𝑟𝑎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𝑎𝑚𝑏𝑖𝑒𝑛𝑡𝑒𝑠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98" y="3331051"/>
                <a:ext cx="5374292" cy="283732"/>
              </a:xfrm>
              <a:prstGeom prst="rect">
                <a:avLst/>
              </a:prstGeom>
              <a:blipFill rotWithShape="0">
                <a:blip r:embed="rId4"/>
                <a:stretch>
                  <a:fillRect l="-568" t="-2128" r="-1022" b="-319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4979170" y="3694358"/>
                <a:ext cx="2226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𝑛𝑐𝑖𝑎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𝑒𝑟𝑟𝑜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170" y="3694358"/>
                <a:ext cx="222695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096" t="-4444" r="-1096"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4956439" y="4104517"/>
                <a:ext cx="2532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𝑎𝑚𝑏𝑖𝑒𝑛𝑡𝑒𝑠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439" y="4104517"/>
                <a:ext cx="253242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964" r="-1928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4993035" y="4456193"/>
                <a:ext cx="2506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035" y="4456193"/>
                <a:ext cx="250619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973" t="-2222" r="-2920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3644097" y="5460301"/>
            <a:ext cx="1643270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rgbClr val="00B050"/>
                </a:solidFill>
              </a:rPr>
              <a:t>8 Parcelas</a:t>
            </a:r>
            <a:endParaRPr lang="pt-BR" sz="2800" dirty="0">
              <a:solidFill>
                <a:srgbClr val="00B05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387814" y="5222926"/>
            <a:ext cx="2448619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4 experimentos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387814" y="5702140"/>
            <a:ext cx="2448619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2 repetições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7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854676" y="80272"/>
            <a:ext cx="10515600" cy="77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914400">
              <a:lnSpc>
                <a:spcPct val="170000"/>
              </a:lnSpc>
            </a:pPr>
            <a:r>
              <a:rPr lang="pt-BR" sz="3200" kern="0" dirty="0" smtClean="0"/>
              <a:t>Discriminação dos Tratamentos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40" y="3295725"/>
            <a:ext cx="5053443" cy="3080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94" y="2578444"/>
            <a:ext cx="6551478" cy="41316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817" y="935183"/>
            <a:ext cx="7023525" cy="94975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538" y="2028838"/>
            <a:ext cx="5251876" cy="2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Erro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3982" y="1843042"/>
            <a:ext cx="11699012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Variações aleatórias entre unidades experimentais (parcelas) que receberam o </a:t>
            </a:r>
            <a:r>
              <a:rPr lang="pt-BR" smtClean="0"/>
              <a:t>mesmo tratamento.</a:t>
            </a:r>
            <a:endParaRPr lang="pt-BR" dirty="0" smtClean="0"/>
          </a:p>
          <a:p>
            <a:pPr algn="just"/>
            <a:r>
              <a:rPr lang="pt-BR" dirty="0" smtClean="0"/>
              <a:t>Efeito </a:t>
            </a:r>
            <a:r>
              <a:rPr lang="pt-BR" dirty="0"/>
              <a:t>de fatores que atuam de forma aleatória e que não são passíveis de controle </a:t>
            </a:r>
            <a:r>
              <a:rPr lang="pt-BR"/>
              <a:t>pelo </a:t>
            </a:r>
            <a:r>
              <a:rPr lang="pt-BR" smtClean="0"/>
              <a:t>experimentador.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69" y="3655601"/>
            <a:ext cx="3932944" cy="295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73266" y="3918817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 smtClean="0"/>
              <a:t>F </a:t>
            </a:r>
            <a:r>
              <a:rPr lang="pt-BR" sz="2400" dirty="0"/>
              <a:t>= G + </a:t>
            </a:r>
            <a:r>
              <a:rPr lang="pt-BR" sz="2400" dirty="0" smtClean="0"/>
              <a:t>M</a:t>
            </a:r>
            <a:endParaRPr lang="pt-BR" sz="2400" dirty="0"/>
          </a:p>
          <a:p>
            <a:pPr algn="ctr">
              <a:lnSpc>
                <a:spcPct val="150000"/>
              </a:lnSpc>
            </a:pPr>
            <a:r>
              <a:rPr lang="pt-BR" sz="2400" dirty="0" smtClean="0"/>
              <a:t>V(F</a:t>
            </a:r>
            <a:r>
              <a:rPr lang="pt-BR" sz="2400" dirty="0"/>
              <a:t>) = V(G) + V(M) + 2COV(G,M)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V(G) = V(F) – V(M) – 2COV(G,M)</a:t>
            </a:r>
          </a:p>
        </p:txBody>
      </p:sp>
    </p:spTree>
    <p:extLst>
      <p:ext uri="{BB962C8B-B14F-4D97-AF65-F5344CB8AC3E}">
        <p14:creationId xmlns:p14="http://schemas.microsoft.com/office/powerpoint/2010/main" val="4638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dos tratamentos, são estatisticamente </a:t>
            </a:r>
            <a:r>
              <a:rPr lang="pt-BR" sz="2000" dirty="0" smtClean="0"/>
              <a:t>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Erro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398508"/>
            <a:ext cx="10515600" cy="340265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Fatores que afetam o erro experimental</a:t>
            </a:r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Heterogeneidade do solo</a:t>
            </a:r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Heterogeneidade dos tratamentos genéticos</a:t>
            </a:r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Tamanho e forma das parcelas</a:t>
            </a:r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Efeito de estande</a:t>
            </a:r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Efeito de competição entre plantas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358" y="1985554"/>
            <a:ext cx="2721442" cy="4019959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947072" y="6073009"/>
            <a:ext cx="2092014" cy="4547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Capítulo 10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72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5040"/>
            <a:ext cx="10515600" cy="68108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Heterogeneidade do Solo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955591"/>
            <a:ext cx="10515600" cy="473675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 smtClean="0"/>
              <a:t>Razões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Erosão: áreas declivosas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Contínua implantação de experimentos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Experimentos visando estudo de adubação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/>
              <a:t>Como mitigar: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Conhecer a área: quantificar a heterogeneidade (experimentos em branco)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Plantio comercial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Plantio de adubação verde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Rotação de culturas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Controle local – Delineamentos experimentais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Utilizar adubações pesadas</a:t>
            </a:r>
          </a:p>
          <a:p>
            <a:pPr lvl="1" algn="just">
              <a:lnSpc>
                <a:spcPct val="150000"/>
              </a:lnSpc>
            </a:pPr>
            <a:r>
              <a:rPr lang="pt-BR" sz="1600" dirty="0" smtClean="0"/>
              <a:t>Análise de covariância (análise de solo por parcela)</a:t>
            </a:r>
          </a:p>
          <a:p>
            <a:pPr lvl="1" algn="just">
              <a:lnSpc>
                <a:spcPct val="150000"/>
              </a:lnSpc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3184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5288692" y="3540470"/>
            <a:ext cx="6065108" cy="3244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Heterogeneidade dos Tratamentos Genéticos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1109" y="3729938"/>
            <a:ext cx="3740236" cy="305804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1800" dirty="0" smtClean="0"/>
              <a:t>Tratamentos Genéticos</a:t>
            </a:r>
          </a:p>
          <a:p>
            <a:pPr lvl="1" algn="just">
              <a:lnSpc>
                <a:spcPct val="100000"/>
              </a:lnSpc>
            </a:pPr>
            <a:r>
              <a:rPr lang="pt-BR" sz="1600" dirty="0" smtClean="0"/>
              <a:t>Populações (F</a:t>
            </a:r>
            <a:r>
              <a:rPr lang="pt-BR" sz="1600" baseline="-25000" dirty="0" smtClean="0"/>
              <a:t>2 </a:t>
            </a:r>
            <a:r>
              <a:rPr lang="pt-BR" sz="1600" dirty="0" smtClean="0"/>
              <a:t>, F</a:t>
            </a:r>
            <a:r>
              <a:rPr lang="pt-BR" sz="1600" baseline="-25000" dirty="0" smtClean="0"/>
              <a:t>3 </a:t>
            </a:r>
            <a:r>
              <a:rPr lang="pt-BR" sz="1600" dirty="0"/>
              <a:t>, </a:t>
            </a:r>
            <a:r>
              <a:rPr lang="pt-BR" sz="1600" dirty="0" smtClean="0"/>
              <a:t>F</a:t>
            </a:r>
            <a:r>
              <a:rPr lang="pt-BR" sz="1600" baseline="-25000" dirty="0" smtClean="0"/>
              <a:t>4 </a:t>
            </a:r>
            <a:r>
              <a:rPr lang="pt-BR" sz="1600" dirty="0" smtClean="0"/>
              <a:t>,...) </a:t>
            </a:r>
            <a:endParaRPr lang="pt-BR" sz="1600" baseline="-25000" dirty="0" smtClean="0"/>
          </a:p>
          <a:p>
            <a:pPr lvl="1" algn="just">
              <a:lnSpc>
                <a:spcPct val="100000"/>
              </a:lnSpc>
            </a:pPr>
            <a:r>
              <a:rPr lang="pt-BR" sz="1600" dirty="0" smtClean="0"/>
              <a:t>Progênies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smtClean="0"/>
              <a:t>Meio irmãos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smtClean="0"/>
              <a:t>Irmãos completos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err="1" smtClean="0"/>
              <a:t>Endogâmicas</a:t>
            </a:r>
            <a:endParaRPr lang="pt-BR" sz="1400" dirty="0" smtClean="0"/>
          </a:p>
          <a:p>
            <a:pPr lvl="1" algn="just">
              <a:lnSpc>
                <a:spcPct val="100000"/>
              </a:lnSpc>
            </a:pPr>
            <a:r>
              <a:rPr lang="pt-BR" sz="1600" dirty="0" smtClean="0"/>
              <a:t>Cultivares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smtClean="0"/>
              <a:t>Linhagens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smtClean="0"/>
              <a:t>Híbridos (Simples, duplo, triplo)</a:t>
            </a:r>
          </a:p>
          <a:p>
            <a:pPr lvl="2" algn="just">
              <a:lnSpc>
                <a:spcPct val="100000"/>
              </a:lnSpc>
            </a:pPr>
            <a:r>
              <a:rPr lang="pt-BR" sz="1400" dirty="0" smtClean="0"/>
              <a:t>Clones</a:t>
            </a:r>
            <a:endParaRPr lang="pt-BR" sz="1400" dirty="0"/>
          </a:p>
        </p:txBody>
      </p:sp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2219749" y="2527645"/>
            <a:ext cx="18968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b="1" dirty="0"/>
              <a:t>MELHORAMENTO</a:t>
            </a:r>
          </a:p>
          <a:p>
            <a:pPr algn="ctr" eaLnBrk="1" hangingPunct="1"/>
            <a:r>
              <a:rPr lang="pt-BR" b="1" dirty="0"/>
              <a:t>(Hibridação)</a:t>
            </a:r>
            <a:endParaRPr lang="pt-BR" dirty="0"/>
          </a:p>
        </p:txBody>
      </p:sp>
      <p:sp>
        <p:nvSpPr>
          <p:cNvPr id="11" name="Chave esquerda 10"/>
          <p:cNvSpPr/>
          <p:nvPr/>
        </p:nvSpPr>
        <p:spPr>
          <a:xfrm>
            <a:off x="4258793" y="1968845"/>
            <a:ext cx="214312" cy="157162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pt-BR"/>
          </a:p>
        </p:txBody>
      </p:sp>
      <p:sp>
        <p:nvSpPr>
          <p:cNvPr id="12" name="Retângulo 11"/>
          <p:cNvSpPr>
            <a:spLocks noChangeArrowheads="1"/>
          </p:cNvSpPr>
          <p:nvPr/>
        </p:nvSpPr>
        <p:spPr bwMode="auto">
          <a:xfrm>
            <a:off x="4489015" y="1968844"/>
            <a:ext cx="4515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b="1" dirty="0"/>
              <a:t>Inicial – Obtenção de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13" name="Retângulo 12"/>
          <p:cNvSpPr>
            <a:spLocks noChangeArrowheads="1"/>
          </p:cNvSpPr>
          <p:nvPr/>
        </p:nvSpPr>
        <p:spPr bwMode="auto">
          <a:xfrm>
            <a:off x="4471345" y="2527644"/>
            <a:ext cx="5369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b="1" dirty="0"/>
              <a:t>Intermediária – Condução das populações </a:t>
            </a:r>
            <a:r>
              <a:rPr lang="pt-BR" b="1" dirty="0" err="1"/>
              <a:t>segregantes</a:t>
            </a:r>
            <a:endParaRPr lang="pt-BR" b="1" dirty="0"/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4540071" y="3099144"/>
            <a:ext cx="47117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b="1" dirty="0"/>
              <a:t>Final – Avaliação e recomendação de cultivares</a:t>
            </a: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5203955" y="4734408"/>
            <a:ext cx="6196914" cy="708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00" dirty="0" smtClean="0">
                <a:solidFill>
                  <a:schemeClr val="bg1"/>
                </a:solidFill>
              </a:rPr>
              <a:t>Essas diferenças genéticas podem contribuir para aumentar a estimativa do erro experimental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5156886" y="6025326"/>
            <a:ext cx="6196914" cy="75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00" dirty="0" smtClean="0">
                <a:solidFill>
                  <a:schemeClr val="bg1"/>
                </a:solidFill>
              </a:rPr>
              <a:t>Alternativa: utilizar número de plantas que representa a variabilidade genética dos tratamentos genéticos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17" name="Seta para baixo 16"/>
          <p:cNvSpPr/>
          <p:nvPr/>
        </p:nvSpPr>
        <p:spPr>
          <a:xfrm>
            <a:off x="8074626" y="5448270"/>
            <a:ext cx="361434" cy="51061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9" name="Seta para baixo 18"/>
          <p:cNvSpPr/>
          <p:nvPr/>
        </p:nvSpPr>
        <p:spPr>
          <a:xfrm>
            <a:off x="8074626" y="4218447"/>
            <a:ext cx="361434" cy="51061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0" name="Espaço Reservado para Conteúdo 2"/>
          <p:cNvSpPr txBox="1">
            <a:spLocks/>
          </p:cNvSpPr>
          <p:nvPr/>
        </p:nvSpPr>
        <p:spPr>
          <a:xfrm>
            <a:off x="5156886" y="3569091"/>
            <a:ext cx="6196914" cy="708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00" dirty="0" smtClean="0">
                <a:solidFill>
                  <a:schemeClr val="bg1"/>
                </a:solidFill>
              </a:rPr>
              <a:t>Parcelas experimentais que recebem o mesmo tratamento podem apresentar plantas com constituição genética diferente</a:t>
            </a: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1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3" y="1231815"/>
            <a:ext cx="5392824" cy="798543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023552" y="122109"/>
            <a:ext cx="10515600" cy="685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Heterogeneidade dos Tratamentos Genéticos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83" y="2907870"/>
            <a:ext cx="7220135" cy="257014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937" y="1038868"/>
            <a:ext cx="3235363" cy="562455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57" y="2109261"/>
            <a:ext cx="40957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Para pensar!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968844"/>
            <a:ext cx="10515600" cy="144985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Experimento com progênies de espécies perenes – </a:t>
            </a:r>
            <a:r>
              <a:rPr lang="pt-BR" i="1" dirty="0" err="1" smtClean="0"/>
              <a:t>Eucaliptus</a:t>
            </a:r>
            <a:endParaRPr lang="pt-BR" i="1" dirty="0" smtClean="0"/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Tamanho das parcelas: 5 a 6 plantas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838200" y="3591697"/>
            <a:ext cx="10515600" cy="316333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>
                <a:solidFill>
                  <a:schemeClr val="bg1"/>
                </a:solidFill>
              </a:rPr>
              <a:t>Esse tamanho de parcela representa eficientemente a progênie?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>
                <a:solidFill>
                  <a:schemeClr val="bg1"/>
                </a:solidFill>
              </a:rPr>
              <a:t>Existe diferença genética entre plantas dentro das parcelas?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>
                <a:solidFill>
                  <a:schemeClr val="bg1"/>
                </a:solidFill>
              </a:rPr>
              <a:t>Pode existir diferença genética entre parcelas do mesmo tratamento em repetições diferentes?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2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58" y="1539115"/>
            <a:ext cx="7533767" cy="115203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0" y="3002826"/>
            <a:ext cx="6083872" cy="3712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135" y="4203461"/>
            <a:ext cx="5710751" cy="1624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42241" y="12017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>
              <a:lnSpc>
                <a:spcPct val="150000"/>
              </a:lnSpc>
            </a:pPr>
            <a:r>
              <a:rPr lang="pt-BR" sz="3600" dirty="0" smtClean="0"/>
              <a:t>Tamanho das Parcelas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64" y="6500684"/>
            <a:ext cx="5196403" cy="2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8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>
              <a:lnSpc>
                <a:spcPct val="150000"/>
              </a:lnSpc>
            </a:pPr>
            <a:r>
              <a:rPr lang="pt-BR" sz="3600" dirty="0" smtClean="0"/>
              <a:t>Tamanho das Parcelas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483" y="1900434"/>
            <a:ext cx="5313155" cy="436327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884647" y="5951590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solidFill>
                  <a:srgbClr val="FF0000"/>
                </a:solidFill>
              </a:rPr>
              <a:t>ub</a:t>
            </a:r>
            <a:r>
              <a:rPr lang="pt-BR" sz="2000" dirty="0" smtClean="0">
                <a:solidFill>
                  <a:srgbClr val="FF0000"/>
                </a:solidFill>
              </a:rPr>
              <a:t> = 0,2 m²</a:t>
            </a:r>
            <a:endParaRPr lang="pt-BR" sz="2000" dirty="0">
              <a:solidFill>
                <a:srgbClr val="FF0000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7" y="2053617"/>
            <a:ext cx="5446248" cy="99094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80" y="3181271"/>
            <a:ext cx="4984793" cy="30664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05" y="4082071"/>
            <a:ext cx="6398400" cy="15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2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3" y="1231815"/>
            <a:ext cx="5392824" cy="798543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023552" y="122109"/>
            <a:ext cx="10515600" cy="685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Tamanho das Parcelas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83" y="2907870"/>
            <a:ext cx="7220135" cy="257014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937" y="1038868"/>
            <a:ext cx="3235363" cy="562455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57" y="2109261"/>
            <a:ext cx="40957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849535"/>
              </p:ext>
            </p:extLst>
          </p:nvPr>
        </p:nvGraphicFramePr>
        <p:xfrm>
          <a:off x="5524843" y="156521"/>
          <a:ext cx="6502400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</a:tblGrid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Parcelas</a:t>
                      </a:r>
                      <a:endParaRPr lang="pt-BR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CV(%)</a:t>
                      </a:r>
                      <a:endParaRPr lang="pt-BR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h²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C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L</a:t>
                      </a:r>
                      <a:endParaRPr lang="pt-B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29,86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0,5336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26,06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0,4871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22,53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0,6742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4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24,00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0,5294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23,67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0,6671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19,78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0,6889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22,80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0,6458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23,20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0,6257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25,67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0,5993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20,97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0,7326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19,05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0,7310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4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19,06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0,6636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18,86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0,7087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18,86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0,6906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18,05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0,7329</a:t>
                      </a:r>
                      <a:endParaRPr lang="pt-BR" sz="1600" dirty="0"/>
                    </a:p>
                  </a:txBody>
                  <a:tcPr anchor="ctr"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8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17,97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0,7137</a:t>
                      </a:r>
                      <a:endParaRPr lang="pt-BR" sz="16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Grupo 8"/>
          <p:cNvGrpSpPr/>
          <p:nvPr/>
        </p:nvGrpSpPr>
        <p:grpSpPr>
          <a:xfrm>
            <a:off x="586794" y="6264188"/>
            <a:ext cx="10907252" cy="560861"/>
            <a:chOff x="578556" y="114643"/>
            <a:chExt cx="10907252" cy="56086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2"/>
            <a:srcRect t="49662" r="36953" b="1623"/>
            <a:stretch/>
          </p:blipFill>
          <p:spPr>
            <a:xfrm>
              <a:off x="578556" y="428368"/>
              <a:ext cx="6876687" cy="247136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/>
            <a:srcRect b="52774"/>
            <a:stretch/>
          </p:blipFill>
          <p:spPr>
            <a:xfrm>
              <a:off x="578556" y="114643"/>
              <a:ext cx="10907252" cy="239584"/>
            </a:xfrm>
            <a:prstGeom prst="rect">
              <a:avLst/>
            </a:prstGeom>
          </p:spPr>
        </p:pic>
      </p:grpSp>
      <p:sp>
        <p:nvSpPr>
          <p:cNvPr id="6" name="Título 1"/>
          <p:cNvSpPr txBox="1">
            <a:spLocks/>
          </p:cNvSpPr>
          <p:nvPr/>
        </p:nvSpPr>
        <p:spPr>
          <a:xfrm>
            <a:off x="166815" y="2593460"/>
            <a:ext cx="5163065" cy="685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Formato da Parcela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66815" y="3422575"/>
            <a:ext cx="2744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solidFill>
                  <a:srgbClr val="FF0000"/>
                </a:solidFill>
              </a:rPr>
              <a:t>ub</a:t>
            </a:r>
            <a:r>
              <a:rPr lang="pt-BR" sz="2000" dirty="0" smtClean="0">
                <a:solidFill>
                  <a:srgbClr val="FF0000"/>
                </a:solidFill>
              </a:rPr>
              <a:t> = 1 linha x 0,6 metros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733535" y="1869989"/>
            <a:ext cx="6005384" cy="263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5733535" y="3883124"/>
            <a:ext cx="6005384" cy="263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4361524" y="1777920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</a:rPr>
              <a:t>2,4 m²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361524" y="3814874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</a:rPr>
              <a:t>2,4 m²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>
              <a:lnSpc>
                <a:spcPct val="150000"/>
              </a:lnSpc>
            </a:pPr>
            <a:r>
              <a:rPr lang="pt-BR" sz="4400" kern="1200" dirty="0"/>
              <a:t>Efeito de Estande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340945"/>
            <a:ext cx="10515600" cy="66596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Estande: Número de plantas produtivas da parcela ao ser colhida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95865" y="3828867"/>
            <a:ext cx="10515600" cy="1698722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bg1"/>
                </a:solidFill>
              </a:rPr>
              <a:t>A ocorrência de falhas nas parcelas experimentais contribui para aumentar o erro experimental.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4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2012" y="167418"/>
            <a:ext cx="10515600" cy="7222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lvl="1" algn="ctr">
              <a:lnSpc>
                <a:spcPct val="150000"/>
              </a:lnSpc>
            </a:pPr>
            <a:r>
              <a:rPr lang="pt-BR" sz="4400" kern="1200" dirty="0"/>
              <a:t>Efeito de Estande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199" y="2475660"/>
            <a:ext cx="7361225" cy="42867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59" y="983653"/>
            <a:ext cx="7169880" cy="10602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950" y="2043942"/>
            <a:ext cx="5449973" cy="2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552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/>
            <a:r>
              <a:rPr lang="pt-BR" sz="4400" kern="1200" dirty="0"/>
              <a:t>Efeito de </a:t>
            </a:r>
            <a:r>
              <a:rPr lang="pt-BR" sz="4400" kern="1200" dirty="0" smtClean="0"/>
              <a:t>Estande</a:t>
            </a:r>
            <a:br>
              <a:rPr lang="pt-BR" sz="4400" kern="1200" dirty="0" smtClean="0"/>
            </a:br>
            <a:r>
              <a:rPr lang="pt-BR" sz="4000" dirty="0" smtClean="0"/>
              <a:t>Soluções</a:t>
            </a:r>
            <a:endParaRPr lang="pt-BR" sz="4400" kern="12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75270" y="1856814"/>
            <a:ext cx="10515600" cy="665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875270" y="2522781"/>
            <a:ext cx="10515600" cy="410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dirty="0" smtClean="0"/>
              <a:t>Colheita somente de plantas competitivas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Fórmulas de Correção </a:t>
            </a:r>
          </a:p>
          <a:p>
            <a:pPr lvl="1">
              <a:lnSpc>
                <a:spcPct val="150000"/>
              </a:lnSpc>
            </a:pPr>
            <a:r>
              <a:rPr lang="pt-BR" dirty="0" err="1" smtClean="0"/>
              <a:t>Zuber</a:t>
            </a:r>
            <a:r>
              <a:rPr lang="pt-BR" dirty="0" smtClean="0"/>
              <a:t> (1942)</a:t>
            </a:r>
          </a:p>
          <a:p>
            <a:pPr lvl="1">
              <a:lnSpc>
                <a:spcPct val="150000"/>
              </a:lnSpc>
            </a:pPr>
            <a:r>
              <a:rPr lang="pt-BR" dirty="0" err="1" smtClean="0"/>
              <a:t>Zuber</a:t>
            </a:r>
            <a:r>
              <a:rPr lang="pt-BR" dirty="0" smtClean="0"/>
              <a:t> modificado por </a:t>
            </a:r>
            <a:r>
              <a:rPr lang="pt-BR" dirty="0" err="1" smtClean="0"/>
              <a:t>Vencovsky</a:t>
            </a:r>
            <a:r>
              <a:rPr lang="pt-BR" dirty="0" smtClean="0"/>
              <a:t> &amp; Cruz (1991)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Análise de covariância</a:t>
            </a:r>
          </a:p>
          <a:p>
            <a:pPr lvl="1"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66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552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/>
            <a:r>
              <a:rPr lang="pt-BR" sz="4400" kern="1200" dirty="0"/>
              <a:t>Efeito de </a:t>
            </a:r>
            <a:r>
              <a:rPr lang="pt-BR" sz="4400" kern="1200" dirty="0" smtClean="0"/>
              <a:t>Estande</a:t>
            </a:r>
            <a:br>
              <a:rPr lang="pt-BR" sz="4400" kern="1200" dirty="0" smtClean="0"/>
            </a:br>
            <a:r>
              <a:rPr lang="pt-BR" sz="4000" dirty="0" smtClean="0"/>
              <a:t>Soluções</a:t>
            </a:r>
            <a:endParaRPr lang="pt-BR" sz="4400" kern="1200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75270" y="1856814"/>
            <a:ext cx="10515600" cy="665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93" y="2522782"/>
            <a:ext cx="8081402" cy="19421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170" y="4797639"/>
            <a:ext cx="83058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552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/>
            <a:r>
              <a:rPr lang="pt-BR" sz="4400" kern="1200" dirty="0" smtClean="0"/>
              <a:t>Influência do Efeito de Competição</a:t>
            </a:r>
            <a:endParaRPr lang="pt-BR" sz="4400" kern="12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2100649"/>
            <a:ext cx="10515600" cy="3509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600" dirty="0" smtClean="0"/>
              <a:t>Os tratamentos das parcelas vizinhas a um determinado tratamento podem influenciar o seu desempenho. </a:t>
            </a:r>
            <a:r>
              <a:rPr lang="pt-BR" dirty="0" smtClean="0"/>
              <a:t>Exemplos:</a:t>
            </a:r>
          </a:p>
          <a:p>
            <a:pPr lvl="2">
              <a:lnSpc>
                <a:spcPct val="150000"/>
              </a:lnSpc>
            </a:pPr>
            <a:r>
              <a:rPr lang="pt-BR" dirty="0" smtClean="0"/>
              <a:t> Plantas altas e baixas</a:t>
            </a:r>
          </a:p>
          <a:p>
            <a:pPr lvl="2">
              <a:lnSpc>
                <a:spcPct val="150000"/>
              </a:lnSpc>
            </a:pPr>
            <a:r>
              <a:rPr lang="pt-BR" dirty="0" smtClean="0"/>
              <a:t>Ensaios com diferentes herbicidas</a:t>
            </a:r>
          </a:p>
          <a:p>
            <a:pPr lvl="2">
              <a:lnSpc>
                <a:spcPct val="150000"/>
              </a:lnSpc>
            </a:pPr>
            <a:r>
              <a:rPr lang="pt-BR" dirty="0" smtClean="0"/>
              <a:t>Adubação diferenciada</a:t>
            </a:r>
          </a:p>
          <a:p>
            <a:pPr lvl="2">
              <a:lnSpc>
                <a:spcPct val="150000"/>
              </a:lnSpc>
            </a:pPr>
            <a:endParaRPr lang="pt-BR" dirty="0" smtClean="0"/>
          </a:p>
          <a:p>
            <a:pPr lvl="1">
              <a:lnSpc>
                <a:spcPct val="150000"/>
              </a:lnSpc>
            </a:pP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3195660" y="5498155"/>
            <a:ext cx="6244145" cy="67185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</a:rPr>
              <a:t>Ocasiona aumento do erro experimental. </a:t>
            </a:r>
          </a:p>
        </p:txBody>
      </p:sp>
    </p:spTree>
    <p:extLst>
      <p:ext uri="{BB962C8B-B14F-4D97-AF65-F5344CB8AC3E}">
        <p14:creationId xmlns:p14="http://schemas.microsoft.com/office/powerpoint/2010/main" val="38272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552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algn="ctr"/>
            <a:r>
              <a:rPr lang="pt-BR" sz="4400" kern="1200" dirty="0" smtClean="0"/>
              <a:t>Influência do Efeito de Competição</a:t>
            </a:r>
            <a:endParaRPr lang="pt-BR" sz="4400" kern="12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838200" y="2175134"/>
            <a:ext cx="10515600" cy="425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dirty="0" smtClean="0"/>
              <a:t>Soluções: </a:t>
            </a:r>
          </a:p>
          <a:p>
            <a:pPr lvl="1">
              <a:lnSpc>
                <a:spcPct val="100000"/>
              </a:lnSpc>
            </a:pPr>
            <a:r>
              <a:rPr lang="pt-BR" dirty="0" smtClean="0"/>
              <a:t>Ampliação do espaço entre linhas</a:t>
            </a:r>
          </a:p>
          <a:p>
            <a:pPr lvl="1">
              <a:lnSpc>
                <a:spcPct val="100000"/>
              </a:lnSpc>
            </a:pPr>
            <a:endParaRPr lang="pt-BR" dirty="0"/>
          </a:p>
          <a:p>
            <a:pPr lvl="1">
              <a:lnSpc>
                <a:spcPct val="100000"/>
              </a:lnSpc>
            </a:pPr>
            <a:endParaRPr lang="pt-BR" dirty="0" smtClean="0"/>
          </a:p>
          <a:p>
            <a:pPr lvl="1">
              <a:lnSpc>
                <a:spcPct val="100000"/>
              </a:lnSpc>
            </a:pPr>
            <a:endParaRPr lang="pt-BR" dirty="0"/>
          </a:p>
          <a:p>
            <a:pPr lvl="2">
              <a:lnSpc>
                <a:spcPct val="100000"/>
              </a:lnSpc>
            </a:pPr>
            <a:endParaRPr lang="pt-BR" dirty="0" smtClean="0"/>
          </a:p>
          <a:p>
            <a:pPr lvl="1">
              <a:lnSpc>
                <a:spcPct val="100000"/>
              </a:lnSpc>
            </a:pP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5263978" y="3080952"/>
            <a:ext cx="2264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Soja (</a:t>
            </a:r>
            <a:r>
              <a:rPr lang="pt-BR" sz="2400" dirty="0" err="1" smtClean="0"/>
              <a:t>Fehr</a:t>
            </a:r>
            <a:r>
              <a:rPr lang="pt-BR" sz="2400" dirty="0" smtClean="0"/>
              <a:t>, 1987)</a:t>
            </a:r>
            <a:endParaRPr lang="pt-BR" sz="24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541536"/>
              </p:ext>
            </p:extLst>
          </p:nvPr>
        </p:nvGraphicFramePr>
        <p:xfrm>
          <a:off x="2081428" y="3686708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Espaçamento (cm)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Competição (%)</a:t>
                      </a:r>
                      <a:endParaRPr lang="pt-B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2,6</a:t>
                      </a:r>
                      <a:endParaRPr lang="pt-B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5,3</a:t>
                      </a:r>
                      <a:endParaRPr lang="pt-B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8,0</a:t>
                      </a:r>
                      <a:endParaRPr lang="pt-BR" dirty="0"/>
                    </a:p>
                  </a:txBody>
                  <a:tcPr anchor="ctr"/>
                </a:tc>
              </a:tr>
              <a:tr h="358942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17,6</a:t>
                      </a:r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3075397" y="6057561"/>
            <a:ext cx="6041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</a:pPr>
            <a:r>
              <a:rPr lang="pt-BR" sz="2800" dirty="0" smtClean="0">
                <a:solidFill>
                  <a:srgbClr val="FF0000"/>
                </a:solidFill>
              </a:rPr>
              <a:t>Principal solução: Uso de Bordaduras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2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218553" y="2146385"/>
            <a:ext cx="7886700" cy="298578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COV(G,M</a:t>
            </a:r>
            <a:r>
              <a:rPr lang="pt-BR" sz="2800" dirty="0" smtClean="0"/>
              <a:t>)?</a:t>
            </a:r>
            <a:br>
              <a:rPr lang="pt-BR" sz="2800" dirty="0" smtClean="0"/>
            </a:br>
            <a:r>
              <a:rPr lang="pt-BR" sz="2800" dirty="0"/>
              <a:t/>
            </a:r>
            <a:br>
              <a:rPr lang="pt-BR" sz="2800" dirty="0"/>
            </a:br>
            <a:r>
              <a:rPr lang="pt-BR" dirty="0" smtClean="0">
                <a:solidFill>
                  <a:srgbClr val="FFFF00"/>
                </a:solidFill>
              </a:rPr>
              <a:t>CASUALIZAÇÃO</a:t>
            </a:r>
            <a:r>
              <a:rPr lang="pt-BR" sz="2800" dirty="0" smtClean="0"/>
              <a:t/>
            </a:r>
            <a:br>
              <a:rPr lang="pt-BR" sz="2800" dirty="0" smtClean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10805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COV(G,M)?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634032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93372"/>
              </p:ext>
            </p:extLst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=""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=""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=""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78100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87895"/>
              </p:ext>
            </p:extLst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=""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=""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=""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3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218553" y="2146385"/>
            <a:ext cx="7886700" cy="298578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/>
            </a:r>
            <a:br>
              <a:rPr lang="pt-BR" sz="2800" dirty="0"/>
            </a:br>
            <a:r>
              <a:rPr lang="pt-BR" dirty="0" smtClean="0">
                <a:solidFill>
                  <a:srgbClr val="FFFF00"/>
                </a:solidFill>
              </a:rPr>
              <a:t>CONTROLE LOCAL</a:t>
            </a:r>
            <a:r>
              <a:rPr lang="pt-BR" sz="2800" dirty="0" smtClean="0"/>
              <a:t/>
            </a:r>
            <a:br>
              <a:rPr lang="pt-BR" sz="2800" dirty="0" smtClean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89376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4958" y="1556957"/>
            <a:ext cx="10930269" cy="7123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</a:t>
            </a:r>
            <a:r>
              <a:rPr lang="pt-BR" smtClean="0"/>
              <a:t>heterogeneidade ambiental.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95591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Maneira como os tratamentos são designados às unidades experimentais.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4207951" y="2897399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Experimental</a:t>
            </a:r>
            <a:br>
              <a:rPr lang="pt-BR" dirty="0" smtClean="0"/>
            </a:br>
            <a:r>
              <a:rPr lang="pt-BR" sz="3600" dirty="0"/>
              <a:t>(Experimentação)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06627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Fisher </a:t>
            </a:r>
            <a:r>
              <a:rPr lang="pt-BR" dirty="0"/>
              <a:t>(1935</a:t>
            </a:r>
            <a:r>
              <a:rPr lang="pt-BR" dirty="0" smtClean="0"/>
              <a:t>): Matemática </a:t>
            </a:r>
            <a:r>
              <a:rPr lang="pt-BR" dirty="0"/>
              <a:t>aplicada a dados </a:t>
            </a:r>
            <a:r>
              <a:rPr lang="pt-BR"/>
              <a:t>de </a:t>
            </a:r>
            <a:r>
              <a:rPr lang="pt-BR" smtClean="0"/>
              <a:t>observações.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Snedecor</a:t>
            </a:r>
            <a:r>
              <a:rPr lang="pt-BR" dirty="0" smtClean="0"/>
              <a:t> </a:t>
            </a:r>
            <a:r>
              <a:rPr lang="pt-BR" dirty="0"/>
              <a:t>(1946</a:t>
            </a:r>
            <a:r>
              <a:rPr lang="pt-BR" dirty="0" smtClean="0"/>
              <a:t>): Área </a:t>
            </a:r>
            <a:r>
              <a:rPr lang="pt-BR" dirty="0"/>
              <a:t>da ciência que fornece os métodos para o estudo de experimentos, seu planejamento, instalação, execução, análise dos dados e interpretação </a:t>
            </a:r>
            <a:r>
              <a:rPr lang="pt-BR"/>
              <a:t>dos </a:t>
            </a:r>
            <a:r>
              <a:rPr lang="pt-BR" smtClean="0"/>
              <a:t>resultados. </a:t>
            </a:r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Finney </a:t>
            </a:r>
            <a:r>
              <a:rPr lang="pt-BR" dirty="0"/>
              <a:t>(1962</a:t>
            </a:r>
            <a:r>
              <a:rPr lang="pt-BR" dirty="0" smtClean="0"/>
              <a:t>): Ciência </a:t>
            </a:r>
            <a:r>
              <a:rPr lang="pt-BR" dirty="0"/>
              <a:t>que nos auxilia na pesquisa de problemas quantitativos, nos quais a variabilidade do material obscurece </a:t>
            </a:r>
            <a:r>
              <a:rPr lang="pt-BR"/>
              <a:t>relações </a:t>
            </a:r>
            <a:r>
              <a:rPr lang="pt-BR" smtClean="0"/>
              <a:t>simples.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0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98" y="1951287"/>
            <a:ext cx="5340695" cy="4815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16" descr="https://scontent.fbsb9-1.fna.fbcdn.net/v/t1.15752-9/68667793_469450527182259_8309090382776369152_n.jpg?_nc_cat=100&amp;_nc_oc=AQmHJWaK6IwHcN9Eghmzco2MITSVeHCGd0fCYmeOJ9AmcsNgSCY-5C3ccxymMSFPKzA&amp;_nc_ht=scontent.fbsb9-1.fna&amp;oh=3deeddab9deaee90cff9fa4b15d27dc0&amp;oe=5DD275D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09" y="2874994"/>
            <a:ext cx="3791329" cy="30554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Atividades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929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1. Planejamento</a:t>
            </a:r>
            <a:endParaRPr lang="pt-BR" i="1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9559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 smtClean="0"/>
              <a:t>Objetivo da pesquisa</a:t>
            </a:r>
          </a:p>
          <a:p>
            <a:pPr algn="just"/>
            <a:r>
              <a:rPr lang="pt-BR" dirty="0" smtClean="0"/>
              <a:t>Tratamentos genéticos</a:t>
            </a:r>
          </a:p>
          <a:p>
            <a:pPr lvl="1" algn="just"/>
            <a:r>
              <a:rPr lang="pt-BR" dirty="0"/>
              <a:t>Número de tratamentos</a:t>
            </a:r>
          </a:p>
          <a:p>
            <a:pPr lvl="1" algn="just"/>
            <a:r>
              <a:rPr lang="pt-BR" dirty="0" smtClean="0"/>
              <a:t>Disponibilidade </a:t>
            </a:r>
            <a:r>
              <a:rPr lang="pt-BR" dirty="0"/>
              <a:t>de material vegetativo</a:t>
            </a:r>
          </a:p>
          <a:p>
            <a:pPr algn="just"/>
            <a:r>
              <a:rPr lang="pt-BR" dirty="0" smtClean="0"/>
              <a:t>Delineamento experimental</a:t>
            </a:r>
          </a:p>
          <a:p>
            <a:pPr algn="just"/>
            <a:r>
              <a:rPr lang="pt-BR" dirty="0" smtClean="0"/>
              <a:t>Tamanho e formato das parcelas</a:t>
            </a:r>
          </a:p>
          <a:p>
            <a:pPr algn="just"/>
            <a:r>
              <a:rPr lang="pt-BR" dirty="0" smtClean="0"/>
              <a:t>Número de repetições</a:t>
            </a:r>
          </a:p>
          <a:p>
            <a:pPr algn="just"/>
            <a:r>
              <a:rPr lang="pt-BR" dirty="0" smtClean="0"/>
              <a:t>Porcentagem desejada de discriminação dos tratamentos</a:t>
            </a:r>
          </a:p>
          <a:p>
            <a:pPr algn="just"/>
            <a:r>
              <a:rPr lang="pt-BR" dirty="0" smtClean="0"/>
              <a:t>Disponibilidade de área experimental</a:t>
            </a:r>
          </a:p>
          <a:p>
            <a:pPr algn="just"/>
            <a:r>
              <a:rPr lang="pt-BR" dirty="0"/>
              <a:t>Número de ambientes</a:t>
            </a:r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35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435225"/>
            <a:ext cx="10685416" cy="3591106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Delineamento inteiramente </a:t>
            </a:r>
            <a:r>
              <a:rPr lang="pt-BR" dirty="0" err="1" smtClean="0">
                <a:solidFill>
                  <a:srgbClr val="00B050"/>
                </a:solidFill>
              </a:rPr>
              <a:t>casualizado</a:t>
            </a:r>
            <a:r>
              <a:rPr lang="pt-BR" dirty="0" smtClean="0">
                <a:solidFill>
                  <a:srgbClr val="00B050"/>
                </a:solidFill>
              </a:rPr>
              <a:t> – DIC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em blocos </a:t>
            </a:r>
            <a:r>
              <a:rPr lang="pt-BR" dirty="0" err="1" smtClean="0">
                <a:solidFill>
                  <a:srgbClr val="00B050"/>
                </a:solidFill>
              </a:rPr>
              <a:t>casualizados</a:t>
            </a:r>
            <a:r>
              <a:rPr lang="pt-BR" dirty="0" smtClean="0">
                <a:solidFill>
                  <a:srgbClr val="00B050"/>
                </a:solidFill>
              </a:rPr>
              <a:t> – DBC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quadrado latino - DQL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incompletos – (</a:t>
            </a:r>
            <a:r>
              <a:rPr lang="pt-BR" dirty="0" err="1" smtClean="0">
                <a:solidFill>
                  <a:srgbClr val="00B050"/>
                </a:solidFill>
              </a:rPr>
              <a:t>Látice</a:t>
            </a:r>
            <a:r>
              <a:rPr lang="pt-BR" dirty="0" smtClean="0">
                <a:solidFill>
                  <a:srgbClr val="00B050"/>
                </a:solidFill>
              </a:rPr>
              <a:t> quadrado)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aumentados - DBA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Grupos </a:t>
            </a:r>
            <a:r>
              <a:rPr lang="pt-BR" dirty="0">
                <a:solidFill>
                  <a:srgbClr val="7030A0"/>
                </a:solidFill>
              </a:rPr>
              <a:t>de experimentos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Experimentos em testemunha intercalar</a:t>
            </a:r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08017" y="238851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Formas de implantação (“delineamentos”) de experimentos no melhoramento de plantas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38199" y="1564414"/>
            <a:ext cx="10685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A escolha </a:t>
            </a:r>
            <a:r>
              <a:rPr lang="pt-BR" sz="2400" dirty="0" smtClean="0">
                <a:solidFill>
                  <a:srgbClr val="FF0000"/>
                </a:solidFill>
              </a:rPr>
              <a:t>de como implantar um experimento visa </a:t>
            </a:r>
            <a:r>
              <a:rPr lang="pt-BR" sz="2400" dirty="0">
                <a:solidFill>
                  <a:srgbClr val="FF0000"/>
                </a:solidFill>
              </a:rPr>
              <a:t>atender os princípios básicos da experimentação e os fatores práticos da implementação de </a:t>
            </a:r>
            <a:r>
              <a:rPr lang="pt-BR" sz="2400">
                <a:solidFill>
                  <a:srgbClr val="FF0000"/>
                </a:solidFill>
              </a:rPr>
              <a:t>um </a:t>
            </a:r>
            <a:r>
              <a:rPr lang="pt-BR" sz="2400" smtClean="0">
                <a:solidFill>
                  <a:srgbClr val="FF0000"/>
                </a:solidFill>
              </a:rPr>
              <a:t>experimento.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800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- DIC</a:t>
            </a:r>
            <a:endParaRPr lang="pt-BR" dirty="0"/>
          </a:p>
        </p:txBody>
      </p:sp>
      <p:pic>
        <p:nvPicPr>
          <p:cNvPr id="12290" name="Picture 2" descr="https://scontent.fsdu12-1.fna.fbcdn.net/v/t1.15752-9/67728760_374413436607857_1472787703622795264_n.jpg?_nc_cat=106&amp;_nc_oc=AQlEwSEh5wUF4KqtIBJDYy-DIq3mIBXw2Xrz1XjOBXGCxsp3v6-hqST-9ytlA2PIMSI&amp;_nc_ht=scontent.fsdu12-1.fna&amp;oh=c18395bac705976890f22e3a527d43f9&amp;oe=5DA815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11" y="1581354"/>
            <a:ext cx="3378770" cy="25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scontent.fsdu12-1.fna.fbcdn.net/v/t1.15752-9/67207650_736994863383521_2501572580222173184_n.jpg?_nc_cat=102&amp;_nc_oc=AQnfMmgP-h1WQWg719uh0B5p1L-bBNEvgBQ0m43EE94eeTzpybIbZLr4aaqZTC3gEIA&amp;_nc_ht=scontent.fsdu12-1.fna&amp;oh=debddcf67c2184a8da39b97416fbb0e3&amp;oe=5DB80AE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97" y="1579375"/>
            <a:ext cx="3384048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scontent.fsdu12-1.fna.fbcdn.net/v/t1.15752-9/67325113_2260351694020297_3225293630663032832_n.jpg?_nc_cat=110&amp;_nc_oc=AQmQ6QZzTNrzHkvN-1ofDj7DdedetxiQJHgSkagnvPeaLyeZwKoIpXl9q9vtKQTzizU&amp;_nc_ht=scontent.fsdu12-1.fna&amp;oh=bc4540a293395f2d4be8f877ef477d75&amp;oe=5DA202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040" y="4246294"/>
            <a:ext cx="3384047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xperimental setup of peas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6" y="4212006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67" y="4280934"/>
            <a:ext cx="3327671" cy="2468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13702" y="1651864"/>
            <a:ext cx="4437594" cy="712328"/>
          </a:xfrm>
        </p:spPr>
        <p:txBody>
          <a:bodyPr>
            <a:noAutofit/>
          </a:bodyPr>
          <a:lstStyle/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Realizados em condições controladas;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Pressupõe-se que a área é homogênea;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Os tratamentos são dispostos de forma </a:t>
            </a:r>
            <a:r>
              <a:rPr lang="pt-BR" sz="2400" smtClean="0">
                <a:solidFill>
                  <a:srgbClr val="FF0000"/>
                </a:solidFill>
              </a:rPr>
              <a:t>totalmente aleatória.</a:t>
            </a:r>
            <a:endParaRPr lang="pt-B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193766" y="1817327"/>
            <a:ext cx="4789733" cy="4566056"/>
          </a:xfrm>
          <a:prstGeom prst="rect">
            <a:avLst/>
          </a:prstGeom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1"/>
            <a:ext cx="6844745" cy="712328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Há restrição na casualização;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Todos os tratamentos são amostrados dentro de cada bloco;</a:t>
            </a:r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Não há homogeneidade na área total;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áreas que existe variação ambiental em um sentido </a:t>
            </a:r>
            <a:r>
              <a:rPr lang="pt-BR" smtClean="0">
                <a:solidFill>
                  <a:srgbClr val="FF0000"/>
                </a:solidFill>
              </a:rPr>
              <a:t>da área.</a:t>
            </a:r>
            <a:endParaRPr lang="pt-BR" dirty="0" smtClean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Ideal para avaliação de poucos tratamentos, uma vez que todos os tratamentos devem estar nos blocos que a área </a:t>
            </a:r>
            <a:r>
              <a:rPr lang="pt-BR" smtClean="0">
                <a:solidFill>
                  <a:srgbClr val="FF0000"/>
                </a:solidFill>
              </a:rPr>
              <a:t>é homogênea.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698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Quadrado Latino</a:t>
            </a:r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3" y="1824933"/>
            <a:ext cx="4390395" cy="293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086855" y="1824933"/>
          <a:ext cx="7034407" cy="2756969"/>
        </p:xfrm>
        <a:graphic>
          <a:graphicData uri="http://schemas.openxmlformats.org/drawingml/2006/table">
            <a:tbl>
              <a:tblPr/>
              <a:tblGrid>
                <a:gridCol w="5186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62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330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330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507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6421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6421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64217">
                  <a:extLst>
                    <a:ext uri="{9D8B030D-6E8A-4147-A177-3AD203B41FA5}">
                      <a16:colId xmlns="" xmlns:a16="http://schemas.microsoft.com/office/drawing/2014/main" val="1519514217"/>
                    </a:ext>
                  </a:extLst>
                </a:gridCol>
              </a:tblGrid>
              <a:tr h="495215"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COLUNAS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4004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9625">
                <a:tc rowSpan="6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LINHAS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0185833"/>
                  </a:ext>
                </a:extLst>
              </a:tr>
            </a:tbl>
          </a:graphicData>
        </a:graphic>
      </p:graphicFrame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56073" y="4760945"/>
            <a:ext cx="1147046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Utilizado quando a área apresenta heterogeneidade da em duas direções;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O número de linhas é igual ao número de colunas e igual ao número de tratamentos;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Cada linha e cada coluna constituem-se num bloco </a:t>
            </a:r>
            <a:r>
              <a:rPr lang="pt-BR" alt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completo.</a:t>
            </a: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225143" y="2153530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Há restrição na casualização; </a:t>
            </a:r>
          </a:p>
          <a:p>
            <a:pPr lvl="1" algn="just">
              <a:lnSpc>
                <a:spcPct val="100000"/>
              </a:lnSpc>
            </a:pPr>
            <a:r>
              <a:rPr lang="pt-BR" dirty="0" err="1" smtClean="0">
                <a:solidFill>
                  <a:srgbClr val="FF0000"/>
                </a:solidFill>
              </a:rPr>
              <a:t>Látice</a:t>
            </a:r>
            <a:r>
              <a:rPr lang="pt-BR" dirty="0" smtClean="0">
                <a:solidFill>
                  <a:srgbClr val="FF0000"/>
                </a:solidFill>
              </a:rPr>
              <a:t> balanceado: número de repetições = </a:t>
            </a:r>
            <a:r>
              <a:rPr lang="pt-BR" i="1" dirty="0" smtClean="0">
                <a:solidFill>
                  <a:srgbClr val="FF0000"/>
                </a:solidFill>
              </a:rPr>
              <a:t>k</a:t>
            </a:r>
            <a:r>
              <a:rPr lang="pt-BR" dirty="0" smtClean="0">
                <a:solidFill>
                  <a:srgbClr val="FF0000"/>
                </a:solidFill>
              </a:rPr>
              <a:t>+1</a:t>
            </a: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Todos os tratamentos são amostrados dentro de cada repetição mas não em cada bloco;</a:t>
            </a:r>
            <a:endParaRPr lang="pt-BR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Não há homogeneidade na área dentro da repetição.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87086" y="2865858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1589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1                2                3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1589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4                5                6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1589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7                8                9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12769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712721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1                4                7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712721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2                5                8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2712721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3                6                9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91637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>
            <a:off x="191589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1                5                9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1589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2                6                7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191589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3                4                8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2712721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712673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1                6                8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2712673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2                4                9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712673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3                5                7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39797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39209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5995554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598775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90869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Desbalanceado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0"/>
            <a:ext cx="6844745" cy="1230673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experimentos que são avaliados grande número de tratamentos (Progênies).</a:t>
            </a:r>
          </a:p>
          <a:p>
            <a:pPr algn="just"/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Exemplo: 380 progênies + 20 testemunhas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v = 400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k = 20</a:t>
            </a:r>
          </a:p>
          <a:p>
            <a:pPr algn="just"/>
            <a:r>
              <a:rPr lang="pt-BR" dirty="0" smtClean="0"/>
              <a:t>400 = 20 (genótipos/bloco) x 20 (blocos)</a:t>
            </a:r>
          </a:p>
        </p:txBody>
      </p:sp>
      <p:sp>
        <p:nvSpPr>
          <p:cNvPr id="5" name="Retângulo 4"/>
          <p:cNvSpPr/>
          <p:nvPr/>
        </p:nvSpPr>
        <p:spPr>
          <a:xfrm>
            <a:off x="838200" y="1913121"/>
            <a:ext cx="4003766" cy="48708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1508" y="203939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51460" y="20877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20 Progênies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51460" y="304824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51508" y="3609114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951460" y="365750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51460" y="461796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951508" y="518163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951460" y="523002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951460" y="61904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240091" y="2528456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1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8268" y="21176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1;1</a:t>
            </a:r>
            <a:endParaRPr lang="pt-BR" baseline="-250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298268" y="310790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20;1</a:t>
            </a:r>
            <a:endParaRPr lang="pt-BR" baseline="-250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307786" y="36134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1;2</a:t>
            </a:r>
            <a:endParaRPr lang="pt-BR" baseline="-250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07786" y="460375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20;2</a:t>
            </a:r>
            <a:endParaRPr lang="pt-BR" baseline="-250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308191" y="52001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1;3</a:t>
            </a:r>
            <a:endParaRPr lang="pt-BR" baseline="-250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8191" y="619048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20;3</a:t>
            </a:r>
            <a:endParaRPr lang="pt-BR" baseline="-250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25076" y="2264222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422144" y="3808783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422144" y="5380177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2253343" y="4058440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2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2240091" y="5628159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3</a:t>
            </a:r>
            <a:r>
              <a:rPr lang="pt-BR" sz="2800" b="1" smtClean="0"/>
              <a:t>...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0404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smtClean="0"/>
              <a:t>Blocos Aumentados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191312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Possibilita a avaliação de genótipos sem a necessidade de utilizar repetições;</a:t>
            </a: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Utilizado quando não se tem semente suficiente dos tratamentos para </a:t>
            </a:r>
            <a:r>
              <a:rPr lang="pt-BR" sz="2400" smtClean="0">
                <a:solidFill>
                  <a:srgbClr val="FF0000"/>
                </a:solidFill>
              </a:rPr>
              <a:t>fazer repetição.</a:t>
            </a:r>
            <a:endParaRPr lang="pt-BR" sz="2400" dirty="0" smtClean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Utilização de dois tipos de tratamentos: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comuns (Testemunhas): incluídos uma vez em cada bloco;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regulares: incluídos uma vez em um </a:t>
            </a:r>
            <a:r>
              <a:rPr lang="pt-BR" sz="2000" smtClean="0">
                <a:solidFill>
                  <a:srgbClr val="FF0000"/>
                </a:solidFill>
              </a:rPr>
              <a:t>dos blocos. </a:t>
            </a: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3205490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25 (Regulares) </a:t>
            </a:r>
          </a:p>
          <a:p>
            <a:pPr algn="ctr"/>
            <a:r>
              <a:rPr lang="pt-BR" dirty="0" smtClean="0"/>
              <a:t>+</a:t>
            </a:r>
          </a:p>
          <a:p>
            <a:pPr algn="ctr"/>
            <a:r>
              <a:rPr lang="pt-BR" dirty="0" smtClean="0"/>
              <a:t>5 (Testemunhas)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2712769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5" name="Retângulo 34"/>
          <p:cNvSpPr/>
          <p:nvPr/>
        </p:nvSpPr>
        <p:spPr>
          <a:xfrm>
            <a:off x="191637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2712721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73760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731725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6335186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632738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681798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105 Genótipos.</a:t>
            </a: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100 Regulares</a:t>
            </a: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5 Comuns (Testemunhas)</a:t>
            </a:r>
          </a:p>
        </p:txBody>
      </p:sp>
    </p:spTree>
    <p:extLst>
      <p:ext uri="{BB962C8B-B14F-4D97-AF65-F5344CB8AC3E}">
        <p14:creationId xmlns:p14="http://schemas.microsoft.com/office/powerpoint/2010/main" val="3413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Grupos de Experimentos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216054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realizados vários experimentos distintos contendo a testemunhas comuns;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A </a:t>
            </a:r>
            <a:r>
              <a:rPr lang="pt-BR" sz="2000" dirty="0">
                <a:solidFill>
                  <a:srgbClr val="FF0000"/>
                </a:solidFill>
              </a:rPr>
              <a:t>união de todos os experimentos reúne todos os </a:t>
            </a:r>
            <a:r>
              <a:rPr lang="pt-BR" sz="2000" dirty="0" smtClean="0">
                <a:solidFill>
                  <a:srgbClr val="FF0000"/>
                </a:solidFill>
              </a:rPr>
              <a:t>tratamentos que se tem interesse em estudar;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Cada experimento é conduzido em delineamento de blocos </a:t>
            </a:r>
            <a:r>
              <a:rPr lang="pt-BR" sz="2000" dirty="0" err="1" smtClean="0">
                <a:solidFill>
                  <a:srgbClr val="FF0000"/>
                </a:solidFill>
              </a:rPr>
              <a:t>casualizados</a:t>
            </a:r>
            <a:r>
              <a:rPr lang="pt-BR" sz="2000" dirty="0" smtClean="0">
                <a:solidFill>
                  <a:srgbClr val="FF0000"/>
                </a:solidFill>
              </a:rPr>
              <a:t>;</a:t>
            </a:r>
            <a:endParaRPr lang="pt-BR" sz="2000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Possibilita a avaliação de genótipos com uso de repetições porém cada tratamento ocorre em um único experimento;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avalia grande número de tratamentos;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Os experimentos são conduzidos na mesma área de modo que não exista interação tratamentos </a:t>
            </a:r>
            <a:r>
              <a:rPr lang="pt-BR" sz="2000" smtClean="0">
                <a:solidFill>
                  <a:srgbClr val="FF0000"/>
                </a:solidFill>
              </a:rPr>
              <a:t>X experimentos.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2540247"/>
            <a:ext cx="4990204" cy="40869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91637" y="2612444"/>
            <a:ext cx="4776604" cy="9504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620195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</a:t>
            </a:r>
            <a:r>
              <a:rPr lang="pt-BR" sz="2000" smtClean="0">
                <a:solidFill>
                  <a:srgbClr val="FF0000"/>
                </a:solidFill>
              </a:rPr>
              <a:t>400 progênies.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20 experimentos (20 progênies + 5 testemunhas)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91637" y="3644639"/>
            <a:ext cx="4776604" cy="95899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191637" y="5544986"/>
            <a:ext cx="4776604" cy="95861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390857" y="270328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92448" y="4381316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/>
          </a:p>
        </p:txBody>
      </p:sp>
      <p:sp>
        <p:nvSpPr>
          <p:cNvPr id="28" name="Retângulo 27"/>
          <p:cNvSpPr/>
          <p:nvPr/>
        </p:nvSpPr>
        <p:spPr>
          <a:xfrm>
            <a:off x="1970603" y="269465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494363" y="267747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8871" y="3711901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44211" y="371912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483477" y="372134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78870" y="561928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72488" y="561830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503071" y="561830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 de plantas: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açúcar, progênies (FMI, FIC, </a:t>
            </a:r>
            <a:r>
              <a:rPr lang="pt-BR" smtClean="0"/>
              <a:t>FE).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460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 com testemunha intercalar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6348549" y="2540247"/>
            <a:ext cx="5669328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experimentos nos quais não se avalia os tratamentos com repetições de modo que se dispõe testemunhas recorrentes entre certo número de parcelas que permite ajustar as médias dos tratamentos e compara-los;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tem interesse em avaliar grande número de tratamentos, com pouca área experimental e economia de recursos;</a:t>
            </a: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4" y="2540247"/>
            <a:ext cx="5895705" cy="37037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537781" y="272578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76714" y="2721732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356182" y="272173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782293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161761" y="273522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55686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588904" y="273522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537781" y="358883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1976714" y="3584784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2356182" y="358478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3782293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161761" y="3598276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55686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5588904" y="359827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537781" y="445188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1976714" y="4447835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2356182" y="444783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3782293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4161761" y="446132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155686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5588904" y="4461327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537781" y="5336500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76714" y="5332447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2356182" y="533244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3782293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4161761" y="5345939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155686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588904" y="5345939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5751"/>
          <a:stretch/>
        </p:blipFill>
        <p:spPr>
          <a:xfrm>
            <a:off x="3449049" y="2804293"/>
            <a:ext cx="3521263" cy="2678966"/>
          </a:xfrm>
          <a:prstGeom prst="rect">
            <a:avLst/>
          </a:prstGeom>
        </p:spPr>
      </p:pic>
      <p:pic>
        <p:nvPicPr>
          <p:cNvPr id="5" name="Picture 2" descr="Resultado de imagem para cosme damiÃ£o cru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310" y="1822985"/>
            <a:ext cx="903626" cy="9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Resultado de imagem para 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217" y="1789516"/>
            <a:ext cx="1210347" cy="9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87" y="2815328"/>
            <a:ext cx="1992672" cy="2656897"/>
          </a:xfrm>
          <a:prstGeom prst="rect">
            <a:avLst/>
          </a:prstGeom>
        </p:spPr>
      </p:pic>
      <p:pic>
        <p:nvPicPr>
          <p:cNvPr id="9218" name="Picture 2" descr="https://scontent.fbsb9-1.fna.fbcdn.net/v/t1.15752-9/67969588_366974550632204_4319005755509309440_n.jpg?_nc_cat=102&amp;_nc_oc=AQlyDbYDuy9aikBEVA2YcYmglf4M_Ybs1s8bPntO2ZqwsPu-MAHnmCxp3hTovgOmres&amp;_nc_ht=scontent.fbsb9-1.fna&amp;oh=5a25da6dc6d9fcac8753bdc913e9076a&amp;oe=5DC7564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08"/>
          <a:stretch/>
        </p:blipFill>
        <p:spPr bwMode="auto">
          <a:xfrm>
            <a:off x="884277" y="2815328"/>
            <a:ext cx="2357203" cy="267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fbsb9-1.fna.fbcdn.net/v/t1.15752-9/67316962_2786543574695058_8010657204438827008_n.jpg?_nc_cat=104&amp;_nc_oc=AQmWyjJV070auuBFiC2Jk2XtCKdB69qG_nQ6j4jvduea4KZ3gXYy_LE3zeqEAFb9Ni0&amp;_nc_ht=scontent.fbsb9-1.fna&amp;oh=62cc2fb3550af8c156a0b2b0237b6594&amp;oe=5DD154B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881" y="2826363"/>
            <a:ext cx="1992672" cy="26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1. Planejamento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939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163" y="2441969"/>
            <a:ext cx="4001187" cy="30008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8" y="2607430"/>
            <a:ext cx="5468438" cy="30618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t="49035" r="62428"/>
          <a:stretch/>
        </p:blipFill>
        <p:spPr>
          <a:xfrm>
            <a:off x="5688282" y="2816436"/>
            <a:ext cx="2341666" cy="2372154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2. </a:t>
            </a:r>
            <a:r>
              <a:rPr lang="pt-BR" dirty="0" smtClean="0"/>
              <a:t>Instalação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40507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s://scontent.fbsb9-1.fna.fbcdn.net/v/t1.15752-9/68660406_2174211116205326_2343737024629964800_n.jpg?_nc_cat=109&amp;_nc_oc=AQnc1mE30Xx_XF1EERkiENKe3SnSdk8cLSAONvSIpREVKW_el_dQrPumgi2czHaWXTs&amp;_nc_ht=scontent.fbsb9-1.fna&amp;oh=69982a445002f977403b7237e1f5a14d&amp;oe=5E1665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55" y="2671667"/>
            <a:ext cx="4507973" cy="3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scontent.fbsb9-1.fna.fbcdn.net/v/t1.15752-9/67316962_2786543574695058_8010657204438827008_n.jpg?_nc_cat=104&amp;_nc_oc=AQmWyjJV070auuBFiC2Jk2XtCKdB69qG_nQ6j4jvduea4KZ3gXYy_LE3zeqEAFb9Ni0&amp;_nc_ht=scontent.fbsb9-1.fna&amp;oh=62cc2fb3550af8c156a0b2b0237b6594&amp;oe=5DD154B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34" y="2641442"/>
            <a:ext cx="2558404" cy="34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r="51943"/>
          <a:stretch/>
        </p:blipFill>
        <p:spPr>
          <a:xfrm>
            <a:off x="8047745" y="2671667"/>
            <a:ext cx="1798004" cy="3402706"/>
          </a:xfrm>
          <a:prstGeom prst="rect">
            <a:avLst/>
          </a:prstGeom>
        </p:spPr>
      </p:pic>
      <p:pic>
        <p:nvPicPr>
          <p:cNvPr id="9" name="Picture 8" descr="http://www.kddart.org/images/KDSmart_field_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666" y="2641442"/>
            <a:ext cx="1729931" cy="91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3. Condução / Avaliação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389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77" y="2519915"/>
            <a:ext cx="1938339" cy="23161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56" y="2560142"/>
            <a:ext cx="1571423" cy="231611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66" y="4916483"/>
            <a:ext cx="6013595" cy="19415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677" y="3186221"/>
            <a:ext cx="3254251" cy="2316113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3. Condução / Avaliação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592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cosme damiÃ£o cru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88" y="3213113"/>
            <a:ext cx="1385092" cy="143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Resultado de imagem para common bean bar plot mea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92" y="3213113"/>
            <a:ext cx="2896885" cy="19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Resultado de imagem para 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68" y="3310323"/>
            <a:ext cx="1604375" cy="124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913" y="2967101"/>
            <a:ext cx="2846302" cy="243423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768531" y="62467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4. Análise dos Dados</a:t>
            </a:r>
            <a:br>
              <a:rPr lang="pt-BR" dirty="0"/>
            </a:br>
            <a:r>
              <a:rPr lang="pt-BR" dirty="0"/>
              <a:t>5. Apresentação dos Resultados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7825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.fbsb9-1.fna.fbcdn.net/v/t1.15752-9/68985926_497076764405489_6119026201370558464_n.jpg?_nc_cat=103&amp;_nc_oc=AQlV2XoWTyjCHN5zrm0inUEpE6kZ75J3NqU8q1wAxaAl69ZTXfgFmlNkKyMwttx5CbI&amp;_nc_ht=scontent.fbsb9-1.fna&amp;oh=d8f294a033e6d0aae62cacd2292e1acb&amp;oe=5E0C39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8732"/>
          <a:stretch/>
        </p:blipFill>
        <p:spPr bwMode="auto">
          <a:xfrm>
            <a:off x="973012" y="2530549"/>
            <a:ext cx="3327287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scontent.fbsb9-1.fna.fbcdn.net/v/t1.15752-9/69554048_458868334957866_4125619097750732800_n.jpg?_nc_cat=107&amp;_nc_oc=AQnkZXYw5j6UHKkqazEnJKmzTLERqBmnle-yjxFdwIxDfAH8sgIjPHc5q9tt3NRdfdE&amp;_nc_ht=scontent.fbsb9-1.fna&amp;oh=123eabcf4fc4b38a5a77fa416a52993e&amp;oe=5DCCD3A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64" y="2530549"/>
            <a:ext cx="2341788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content.fbsb9-1.fna.fbcdn.net/v/t1.15752-9/68650661_224315745164561_9006394304855277568_n.jpg?_nc_cat=102&amp;_nc_oc=AQnb41GGJqxzpuw-06-bx4Psj2T5yWcG8y6hpwrSX_frkdojEFm4IG7XNzKBeeWdD74&amp;_nc_ht=scontent.fbsb9-1.fna&amp;oh=6dca5c1c16ac62906bf60f12bc027f49&amp;oe=5E133A1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19" y="2530549"/>
            <a:ext cx="2341788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48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bsb9-1.fna.fbcdn.net/v/t1.15752-9/68617796_415231952451021_9162625303615373312_n.jpg?_nc_cat=107&amp;_nc_oc=AQlX0BKzFpZL7znU0_zzhVtR2kSy2DOFDrbt22yaDa4RrbV6dZ9UN73JlaLBRaNp_5E&amp;_nc_ht=scontent.fbsb9-1.fna&amp;oh=949ad431f23914a5704aafde9e09b61e&amp;oe=5DDF67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39" y="2913247"/>
            <a:ext cx="4786421" cy="269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content.fbsb9-1.fna.fbcdn.net/v/t1.15752-9/68608997_582881318911360_411707125383823360_n.jpg?_nc_cat=108&amp;_nc_oc=AQmemSabxv7nRS39BRxJ-d3GkooiQ9lp0CS-Nsh60Lwuasz0513nQli3ayb07gt527o&amp;_nc_ht=scontent.fbsb9-1.fna&amp;oh=89f2e1010d9e3d22892aef1a55418e8b&amp;oe=5DE0EA7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/>
          <a:stretch/>
        </p:blipFill>
        <p:spPr bwMode="auto">
          <a:xfrm rot="5400000">
            <a:off x="7257188" y="2046037"/>
            <a:ext cx="2693655" cy="44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390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bsb9-1.fna.fbcdn.net/v/t1.15752-9/67401866_480812662751389_8936762976497565696_n.jpg?_nc_cat=109&amp;_nc_oc=AQmra6Er_q097g37z8gQMOAmq-Bd1ZEswf_PmXvGJ9fDh_rnPVO6Yd2uY574uNfuAEs&amp;_nc_ht=scontent.fbsb9-1.fna&amp;oh=1a6b250516ca4fd36655dd6b369996a6&amp;oe=5DDDAD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94" y="2718665"/>
            <a:ext cx="4546911" cy="341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.fbsb9-1.fna.fbcdn.net/v/t1.15752-9/67403876_498187427615891_677456989873242112_n.jpg?_nc_cat=110&amp;_nc_oc=AQnFqlAReSPWogEPN3JwcfQ9ibiPzxNNA9FSmWjBQyPmXL-jLf306hE3DuxjNP5zyqc&amp;_nc_ht=scontent.fbsb9-1.fna&amp;oh=4b6ceab14abb90e8be1d915b27e3ca45&amp;oe=5DDED5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12" y="2718666"/>
            <a:ext cx="2557637" cy="341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scontent.fbsb9-1.fna.fbcdn.net/v/t1.15752-9/67794861_2307661416216677_5150648682579755008_n.jpg?_nc_cat=102&amp;_nc_oc=AQnbBEUqAMYu5GVQgarUoGg9zCzDhHB9FncWgrGqNHcYFrS_-QRaAZRj2ZttX_8naNA&amp;_nc_ht=scontent.fbsb9-1.fna&amp;oh=096a97776ac82c02a444ad96cdbfab3a&amp;oe=5E160F7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756" y="2718665"/>
            <a:ext cx="2558904" cy="341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9661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.fbsb9-1.fna.fbcdn.net/v/t1.15752-9/67444481_430293620897565_4579652786534219776_n.jpg?_nc_cat=110&amp;_nc_oc=AQl6SkYcnlE-KLAROuaXvg2MjJqzcZJfuhyinccE0NUSzihC4wqOt3Ij7MyJjguzmzo&amp;_nc_ht=scontent.fbsb9-1.fna&amp;oh=d4b0d8284a6133261c9b5462f33ce800&amp;oe=5DD7D70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598" y="2540762"/>
            <a:ext cx="2654466" cy="35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.fbsb9-1.fna.fbcdn.net/v/t1.15752-9/67124347_2300866933499422_1440142967170924544_n.jpg?_nc_cat=111&amp;_nc_oc=AQkiLS10FkQapoAXxEU-rrFEFlPCCi4an8kFV5Q5SoHeC_jqbK3qv03zLtUO6jR_Tsg&amp;_nc_ht=scontent.fbsb9-1.fna&amp;oh=3a48866ec4f583989cd3bbb00098db21&amp;oe=5DD7AAA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9" y="2540762"/>
            <a:ext cx="2654466" cy="35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content.fbsb9-1.fna.fbcdn.net/v/t1.15752-9/67316405_436222533631333_8632767617943207936_n.jpg?_nc_cat=103&amp;_nc_oc=AQnv8JEEZDexD_RNeA9l3kPRJWq3MK78gA74l90zqker5hJJkrD3_YVUJE8NdI2dG8E&amp;_nc_ht=scontent.fbsb9-1.fna&amp;oh=6c230b3c6ec7f97c19a303ee0d036605&amp;oe=5DD8EAA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5"/>
          <a:stretch/>
        </p:blipFill>
        <p:spPr bwMode="auto">
          <a:xfrm>
            <a:off x="6553327" y="2632372"/>
            <a:ext cx="4680095" cy="31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8806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72236"/>
            <a:ext cx="10515600" cy="121443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 smtClean="0"/>
              <a:t>Unidade Experimental</a:t>
            </a:r>
            <a:br>
              <a:rPr lang="pt-BR" sz="3600" dirty="0" smtClean="0"/>
            </a:br>
            <a:r>
              <a:rPr lang="pt-BR" sz="3600" dirty="0" smtClean="0"/>
              <a:t>(Parcela)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461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Unidade que vai receber o tratamento e fornecer os dados que deverão refletir </a:t>
            </a:r>
            <a:r>
              <a:rPr lang="pt-BR" smtClean="0"/>
              <a:t>seu efeito.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73" y="5349875"/>
            <a:ext cx="358065" cy="9398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5349875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4359275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8" y="4368800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48" y="5340350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5340350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4349750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63" y="4359275"/>
            <a:ext cx="358065" cy="9398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63" y="2389188"/>
            <a:ext cx="358065" cy="9398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13" y="2398713"/>
            <a:ext cx="358065" cy="9398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38" y="2379663"/>
            <a:ext cx="358065" cy="9398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88" y="2389188"/>
            <a:ext cx="358065" cy="9398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18" y="5732461"/>
            <a:ext cx="212299" cy="55721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5732461"/>
            <a:ext cx="212299" cy="557213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4741861"/>
            <a:ext cx="212299" cy="55721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33" y="4751386"/>
            <a:ext cx="212299" cy="557213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93" y="5722936"/>
            <a:ext cx="212299" cy="557213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5722936"/>
            <a:ext cx="212299" cy="557213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4732336"/>
            <a:ext cx="212299" cy="557213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8" y="4741861"/>
            <a:ext cx="212299" cy="55721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08" y="2771774"/>
            <a:ext cx="212299" cy="55721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58" y="2781299"/>
            <a:ext cx="212299" cy="557213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83" y="2762249"/>
            <a:ext cx="212299" cy="55721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33" y="2771774"/>
            <a:ext cx="212299" cy="55721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10173" y="2286000"/>
            <a:ext cx="1466733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2620208" y="2286000"/>
            <a:ext cx="1307674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5143" y="333434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1578289" y="3329488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1852278" y="332967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2245424" y="33248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2637370" y="332023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3030516" y="331537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3304505" y="3315564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3697651" y="331070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pic>
        <p:nvPicPr>
          <p:cNvPr id="5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4"/>
          <a:stretch>
            <a:fillRect/>
          </a:stretch>
        </p:blipFill>
        <p:spPr bwMode="auto">
          <a:xfrm>
            <a:off x="4200546" y="2307431"/>
            <a:ext cx="756285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rapezóide 16"/>
          <p:cNvSpPr/>
          <p:nvPr/>
        </p:nvSpPr>
        <p:spPr>
          <a:xfrm>
            <a:off x="6448446" y="2378868"/>
            <a:ext cx="3384550" cy="3960813"/>
          </a:xfrm>
          <a:prstGeom prst="trapezoid">
            <a:avLst>
              <a:gd name="adj" fmla="val 171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085257" y="6339681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Fonte: Nunes, 2012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0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content.fbsb9-1.fna.fbcdn.net/v/t1.15752-9/67392331_702158553565241_1050756572076048384_n.jpg?_nc_cat=107&amp;_nc_oc=AQm0F8g1BMkxxadPvQeuOw0nUt9V3_AG_LHYwSclPmeGHOgtixdLkbnx5tKy5zcLIBA&amp;_nc_ht=scontent.fbsb9-1.fna&amp;oh=79e8225b178671b895741f9d5bdcf7a5&amp;oe=5E09B4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441" y="2525731"/>
            <a:ext cx="4845418" cy="36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scontent.fbsb9-1.fna.fbcdn.net/v/t1.15752-9/67317223_356171998397176_8831449064139653120_n.jpg?_nc_cat=107&amp;_nc_oc=AQlOFnCEznJer5HuRRndIP4NfOoCa6wauGgPiNVwGy3_f4xFiz0nZhuzjwSMoq__j4c&amp;_nc_ht=scontent.fbsb9-1.fna&amp;oh=5762ed9bfdcbbb584b4370e1c617f6fd&amp;oe=5DD71A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85" y="701751"/>
            <a:ext cx="2239924" cy="167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content.fbsb9-1.fna.fbcdn.net/v/t1.15752-9/67360263_496878097746643_2893726892760760320_n.jpg?_nc_cat=107&amp;_nc_oc=AQmCRxHbv67M0D0FccrzuoSvQ2nZnJky5xWlEZATG7L2w126pFC1YgJPfA3oxW0nRm0&amp;_nc_ht=scontent.fbsb9-1.fna&amp;oh=8a9bd9b2a67ff1b47e2fca2a4e6b9b62&amp;oe=5E10CA3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60" y="2525731"/>
            <a:ext cx="4845418" cy="36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178628" y="701751"/>
            <a:ext cx="7798231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5707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scontent.fsdu12-1.fna.fbcdn.net/v/t1.15752-9/67422224_464287661031798_7013378558655463424_n.jpg?_nc_cat=108&amp;_nc_oc=AQnSpjaz3QmiFfrKCfm4Dm9w60vJdDWDf64Ac4KEx4-eCVtElfyWk-RN7ekqhjPqsas&amp;_nc_ht=scontent.fsdu12-1.fna&amp;oh=6ef89e964fdf976377d1cafb04f03ab4&amp;oe=5DB813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80" y="120827"/>
            <a:ext cx="4892845" cy="660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44" y="2392799"/>
            <a:ext cx="2071872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72" y="2392799"/>
            <a:ext cx="2072277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Resultado de imagem para maritaca milh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2392799"/>
            <a:ext cx="2720894" cy="15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139456" y="207944"/>
            <a:ext cx="1875706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scontent.fsdu12-1.fna.fbcdn.net/v/t1.15752-9/67082059_586197378578243_1152301508897800192_n.jpg?_nc_cat=103&amp;_nc_oc=AQnH_PesKFLKPMwFy7tgK5L05GMecEv7U4rP4rwY2mqnqMuc8yRt8nYMzKippyCR6WE&amp;_nc_ht=scontent.fsdu12-1.fna&amp;oh=4a00630c3861d72705f8ba60b8c54df0&amp;oe=5DE87BC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4017600"/>
            <a:ext cx="3629586" cy="272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content.fsdu12-1.fna.fbcdn.net/v/t1.15752-9/67193020_1310471009128143_3759366839621124096_n.jpg?_nc_cat=111&amp;_nc_oc=AQmCLIVHTkg6jCnz4sLMGWBjF6FSidTmxpN4dFp2_ndWuSrJb0tPD9pUBWh-JP7FCb0&amp;_nc_ht=scontent.fsdu12-1.fna&amp;oh=fc0789e3d20a6cef92e36639ff64ae1c&amp;oe=5DAFAC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01" y="4165518"/>
            <a:ext cx="3432363" cy="25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scontent.fsdu12-1.fna.fbcdn.net/v/t1.15752-9/67794861_2307661416216677_5150648682579755008_n.jpg?_nc_cat=102&amp;_nc_oc=AQk1lhC_JNQWUWVHeab3wACwtig4Fdgn38cKqXlE5uc-_ahUElllrMieDNI0XMTSZjg&amp;_nc_ht=scontent.fsdu12-1.fna&amp;oh=7bca41fa6b0052baeb784d3f068446b5&amp;oe=5DEE827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23" y="229788"/>
            <a:ext cx="1524155" cy="20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s://scontent.fsdu12-1.fna.fbcdn.net/v/t1.15752-9/67129912_2374280875974615_4478786699358371840_n.jpg?_nc_cat=108&amp;_nc_oc=AQk-FqTefYJAkNHOoJ2yBEWeGQZHTECEck3eP2usUsRHnsQtJLFaMeznt8w8ax_vEWw&amp;_nc_ht=scontent.fsdu12-1.fna&amp;oh=01d4d1e72dedac7c44f0cab3a16e5048&amp;oe=5DEDE11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312" y="229788"/>
            <a:ext cx="1540537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ítulo 1"/>
          <p:cNvSpPr txBox="1">
            <a:spLocks/>
          </p:cNvSpPr>
          <p:nvPr/>
        </p:nvSpPr>
        <p:spPr>
          <a:xfrm>
            <a:off x="838200" y="72236"/>
            <a:ext cx="10515600" cy="1214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smtClean="0"/>
              <a:t>Unidade Experimental</a:t>
            </a:r>
            <a:br>
              <a:rPr lang="pt-BR" sz="3600" smtClean="0"/>
            </a:br>
            <a:r>
              <a:rPr lang="pt-BR" sz="3600" smtClean="0"/>
              <a:t>(Parcela)</a:t>
            </a:r>
            <a:endParaRPr lang="pt-BR" sz="36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030"/>
            <a:ext cx="3383149" cy="5153548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471749" y="2577737"/>
            <a:ext cx="661851" cy="3291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39" y="1489167"/>
            <a:ext cx="1013806" cy="5142411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7211592" y="1489167"/>
            <a:ext cx="3926670" cy="2411701"/>
          </a:xfrm>
          <a:prstGeom prst="rect">
            <a:avLst/>
          </a:prstGeom>
        </p:spPr>
      </p:pic>
      <p:sp>
        <p:nvSpPr>
          <p:cNvPr id="47" name="Retângulo 46"/>
          <p:cNvSpPr/>
          <p:nvPr/>
        </p:nvSpPr>
        <p:spPr>
          <a:xfrm>
            <a:off x="8098971" y="1611083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8756469" y="1606727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9459682" y="1602374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82" y="4103366"/>
            <a:ext cx="684564" cy="262563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63" y="4103366"/>
            <a:ext cx="706646" cy="2625634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84" y="4103366"/>
            <a:ext cx="706646" cy="2625634"/>
          </a:xfrm>
          <a:prstGeom prst="rect">
            <a:avLst/>
          </a:prstGeom>
        </p:spPr>
      </p:pic>
      <p:sp>
        <p:nvSpPr>
          <p:cNvPr id="59" name="Retângulo 58"/>
          <p:cNvSpPr/>
          <p:nvPr/>
        </p:nvSpPr>
        <p:spPr>
          <a:xfrm>
            <a:off x="5054619" y="6026332"/>
            <a:ext cx="1038126" cy="605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/>
          <p:cNvCxnSpPr/>
          <p:nvPr/>
        </p:nvCxnSpPr>
        <p:spPr>
          <a:xfrm>
            <a:off x="5078939" y="265611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5078939" y="2172788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5078939" y="315250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5078939" y="363147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5078939" y="410336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5078939" y="458941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5078939" y="5077097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5078939" y="5573485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5078939" y="602633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10328" y="1575553"/>
            <a:ext cx="5966518" cy="51373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1" r="6620" b="23467"/>
          <a:stretch/>
        </p:blipFill>
        <p:spPr>
          <a:xfrm>
            <a:off x="6076846" y="1609661"/>
            <a:ext cx="5889878" cy="5069087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</TotalTime>
  <Words>2414</Words>
  <Application>Microsoft Office PowerPoint</Application>
  <PresentationFormat>Widescreen</PresentationFormat>
  <Paragraphs>731</Paragraphs>
  <Slides>71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Century Gothic</vt:lpstr>
      <vt:lpstr>Garamond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O que é uma hipótese? (Estatística)</vt:lpstr>
      <vt:lpstr>Como Testar as Hipóteses?</vt:lpstr>
      <vt:lpstr>Estatística Experimental (Experimentação)</vt:lpstr>
      <vt:lpstr>Experimento</vt:lpstr>
      <vt:lpstr>Unidade Experimental (Parcela)</vt:lpstr>
      <vt:lpstr>Apresentação do PowerPoint</vt:lpstr>
      <vt:lpstr>Apresentação do PowerPoint</vt:lpstr>
      <vt:lpstr>Apresentação do PowerPoint</vt:lpstr>
      <vt:lpstr>Apresentação do PowerPoint</vt:lpstr>
      <vt:lpstr>Bordadura</vt:lpstr>
      <vt:lpstr>Bordadura</vt:lpstr>
      <vt:lpstr>Bordadura</vt:lpstr>
      <vt:lpstr>Bordadura</vt:lpstr>
      <vt:lpstr>Importância dos princípios da experimentação no melhoramento de plantas</vt:lpstr>
      <vt:lpstr>Princípios Básicos Da Experimentação Como estimar a variância ambiental V(M)?  REPETIÇÃO</vt:lpstr>
      <vt:lpstr>Princípios Básicos Da Experimentação Como estimar a variância ambiental V(M)?</vt:lpstr>
      <vt:lpstr>Determinação do número de repetições</vt:lpstr>
      <vt:lpstr>Determinação do número de repetições</vt:lpstr>
      <vt:lpstr>Determinação do número de repetições</vt:lpstr>
      <vt:lpstr>Repetição</vt:lpstr>
      <vt:lpstr>Número de tratamentos</vt:lpstr>
      <vt:lpstr>Disponibilidade de tratamentos genéticos</vt:lpstr>
      <vt:lpstr>Apresentação do PowerPoint</vt:lpstr>
      <vt:lpstr>Apresentação do PowerPoint</vt:lpstr>
      <vt:lpstr>Apresentação do PowerPoint</vt:lpstr>
      <vt:lpstr>Apresentação do PowerPoint</vt:lpstr>
      <vt:lpstr>Erro Experimental</vt:lpstr>
      <vt:lpstr>Erro Experimental</vt:lpstr>
      <vt:lpstr>Heterogeneidade do Solo</vt:lpstr>
      <vt:lpstr>Heterogeneidade dos Tratamentos Genéticos</vt:lpstr>
      <vt:lpstr>Apresentação do PowerPoint</vt:lpstr>
      <vt:lpstr>Para pensar!</vt:lpstr>
      <vt:lpstr>Tamanho das Parcelas</vt:lpstr>
      <vt:lpstr>Tamanho das Parcelas</vt:lpstr>
      <vt:lpstr>Apresentação do PowerPoint</vt:lpstr>
      <vt:lpstr>Apresentação do PowerPoint</vt:lpstr>
      <vt:lpstr>Efeito de Estande</vt:lpstr>
      <vt:lpstr>Efeito de Estande</vt:lpstr>
      <vt:lpstr>Efeito de Estande Soluções</vt:lpstr>
      <vt:lpstr>Efeito de Estande Soluções</vt:lpstr>
      <vt:lpstr>Influência do Efeito de Competição</vt:lpstr>
      <vt:lpstr>Influência do Efeito de Competição</vt:lpstr>
      <vt:lpstr>Princípios Básicos Da Experimentação Como estimar a COV(G,M)?  CASUALIZAÇÃO </vt:lpstr>
      <vt:lpstr>Princípios Básicos Da Experimentação Como estimar a COV(G,M)?</vt:lpstr>
      <vt:lpstr>Princípios Básicos Da Experimentação  CONTROLE LOCAL </vt:lpstr>
      <vt:lpstr>Princípios Básicos Da Experimentação</vt:lpstr>
      <vt:lpstr>Delineamento Experimental</vt:lpstr>
      <vt:lpstr>Apresentação do PowerPoint</vt:lpstr>
      <vt:lpstr>1. Planejamento</vt:lpstr>
      <vt:lpstr>Apresentação do PowerPoint</vt:lpstr>
      <vt:lpstr>Delineamento Inteiramente casualizado - DIC</vt:lpstr>
      <vt:lpstr>Delineamento em Blocos Casualizados</vt:lpstr>
      <vt:lpstr>Delineamento em Quadrado Latino</vt:lpstr>
      <vt:lpstr>Delineamento em Blocos Incompletos Látice Quadrado Balanceado – v = k²</vt:lpstr>
      <vt:lpstr>Delineamento em Blocos Incompletos Látice Quadrado Desbalanceado – v = k²</vt:lpstr>
      <vt:lpstr>Delineamento em Blocos Incompletos Blocos Aumentados</vt:lpstr>
      <vt:lpstr>Grupos de Experimentos</vt:lpstr>
      <vt:lpstr>Experimento com testemunha intercalar</vt:lpstr>
      <vt:lpstr>1. Planejamento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150</cp:revision>
  <dcterms:created xsi:type="dcterms:W3CDTF">2019-05-16T17:24:43Z</dcterms:created>
  <dcterms:modified xsi:type="dcterms:W3CDTF">2019-09-09T00:38:08Z</dcterms:modified>
</cp:coreProperties>
</file>